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Proxima Nova" panose="02000506030000020004" pitchFamily="2" charset="0"/>
      <p:regular r:id="rId15"/>
      <p:bold r:id="rId16"/>
    </p:embeddedFont>
    <p:embeddedFont>
      <p:font typeface="Proxima Nova Bold" panose="02000506030000020004" pitchFamily="2" charset="0"/>
      <p:regular r:id="rId17"/>
      <p:bold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02" autoAdjust="0"/>
  </p:normalViewPr>
  <p:slideViewPr>
    <p:cSldViewPr>
      <p:cViewPr varScale="1">
        <p:scale>
          <a:sx n="77" d="100"/>
          <a:sy n="77" d="100"/>
        </p:scale>
        <p:origin x="63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675323"/>
            <a:ext cx="17316450" cy="9315450"/>
          </a:xfrm>
          <a:prstGeom prst="rect">
            <a:avLst/>
          </a:prstGeom>
          <a:solidFill>
            <a:srgbClr val="EBEBEB"/>
          </a:solidFill>
        </p:spPr>
        <p:txBody>
          <a:bodyPr/>
          <a:lstStyle/>
          <a:p>
            <a:endParaRPr lang="en-US"/>
          </a:p>
        </p:txBody>
      </p:sp>
      <p:sp>
        <p:nvSpPr>
          <p:cNvPr id="3" name="Freeform 3"/>
          <p:cNvSpPr/>
          <p:nvPr/>
        </p:nvSpPr>
        <p:spPr>
          <a:xfrm>
            <a:off x="6309035" y="5220430"/>
            <a:ext cx="5669929" cy="9094877"/>
          </a:xfrm>
          <a:custGeom>
            <a:avLst/>
            <a:gdLst/>
            <a:ahLst/>
            <a:cxnLst/>
            <a:rect l="l" t="t" r="r" b="b"/>
            <a:pathLst>
              <a:path w="5669929" h="9094877">
                <a:moveTo>
                  <a:pt x="0" y="0"/>
                </a:moveTo>
                <a:lnTo>
                  <a:pt x="5669930" y="0"/>
                </a:lnTo>
                <a:lnTo>
                  <a:pt x="5669930" y="9094878"/>
                </a:lnTo>
                <a:lnTo>
                  <a:pt x="0" y="9094878"/>
                </a:lnTo>
                <a:lnTo>
                  <a:pt x="0" y="0"/>
                </a:lnTo>
                <a:close/>
              </a:path>
            </a:pathLst>
          </a:custGeom>
          <a:blipFill>
            <a:blip r:embed="rId2"/>
            <a:stretch>
              <a:fillRect b="-28209"/>
            </a:stretch>
          </a:blipFill>
        </p:spPr>
        <p:txBody>
          <a:bodyPr/>
          <a:lstStyle/>
          <a:p>
            <a:endParaRPr lang="en-US"/>
          </a:p>
        </p:txBody>
      </p:sp>
      <p:grpSp>
        <p:nvGrpSpPr>
          <p:cNvPr id="4" name="Group 4"/>
          <p:cNvGrpSpPr/>
          <p:nvPr/>
        </p:nvGrpSpPr>
        <p:grpSpPr>
          <a:xfrm>
            <a:off x="6477000" y="5333048"/>
            <a:ext cx="5334000" cy="11422044"/>
            <a:chOff x="0" y="0"/>
            <a:chExt cx="923648" cy="1977869"/>
          </a:xfrm>
        </p:grpSpPr>
        <p:sp>
          <p:nvSpPr>
            <p:cNvPr id="5" name="Freeform 5"/>
            <p:cNvSpPr/>
            <p:nvPr/>
          </p:nvSpPr>
          <p:spPr>
            <a:xfrm>
              <a:off x="0" y="0"/>
              <a:ext cx="923648" cy="1977869"/>
            </a:xfrm>
            <a:custGeom>
              <a:avLst/>
              <a:gdLst/>
              <a:ahLst/>
              <a:cxnLst/>
              <a:rect l="l" t="t" r="r" b="b"/>
              <a:pathLst>
                <a:path w="923648" h="1977869">
                  <a:moveTo>
                    <a:pt x="110309" y="0"/>
                  </a:moveTo>
                  <a:lnTo>
                    <a:pt x="813340" y="0"/>
                  </a:lnTo>
                  <a:cubicBezTo>
                    <a:pt x="874262" y="0"/>
                    <a:pt x="923648" y="49387"/>
                    <a:pt x="923648" y="110309"/>
                  </a:cubicBezTo>
                  <a:lnTo>
                    <a:pt x="923648" y="1867560"/>
                  </a:lnTo>
                  <a:cubicBezTo>
                    <a:pt x="923648" y="1928482"/>
                    <a:pt x="874262" y="1977869"/>
                    <a:pt x="813340" y="1977869"/>
                  </a:cubicBezTo>
                  <a:lnTo>
                    <a:pt x="110309" y="1977869"/>
                  </a:lnTo>
                  <a:cubicBezTo>
                    <a:pt x="49387" y="1977869"/>
                    <a:pt x="0" y="1928482"/>
                    <a:pt x="0" y="1867560"/>
                  </a:cubicBezTo>
                  <a:lnTo>
                    <a:pt x="0" y="110309"/>
                  </a:lnTo>
                  <a:cubicBezTo>
                    <a:pt x="0" y="49387"/>
                    <a:pt x="49387" y="0"/>
                    <a:pt x="110309" y="0"/>
                  </a:cubicBezTo>
                  <a:close/>
                </a:path>
              </a:pathLst>
            </a:custGeom>
            <a:blipFill>
              <a:blip r:embed="rId3"/>
              <a:stretch>
                <a:fillRect l="-35520" r="-35520"/>
              </a:stretch>
            </a:blipFill>
          </p:spPr>
          <p:txBody>
            <a:bodyPr/>
            <a:lstStyle/>
            <a:p>
              <a:endParaRPr lang="en-US"/>
            </a:p>
          </p:txBody>
        </p:sp>
      </p:grpSp>
      <p:grpSp>
        <p:nvGrpSpPr>
          <p:cNvPr id="6" name="Group 6"/>
          <p:cNvGrpSpPr/>
          <p:nvPr/>
        </p:nvGrpSpPr>
        <p:grpSpPr>
          <a:xfrm>
            <a:off x="8456558" y="5628541"/>
            <a:ext cx="1336783" cy="355851"/>
            <a:chOff x="0" y="0"/>
            <a:chExt cx="1782378" cy="474468"/>
          </a:xfrm>
        </p:grpSpPr>
        <p:grpSp>
          <p:nvGrpSpPr>
            <p:cNvPr id="7" name="Group 7"/>
            <p:cNvGrpSpPr/>
            <p:nvPr/>
          </p:nvGrpSpPr>
          <p:grpSpPr>
            <a:xfrm>
              <a:off x="0" y="0"/>
              <a:ext cx="1782378" cy="474468"/>
              <a:chOff x="0" y="0"/>
              <a:chExt cx="352075" cy="93722"/>
            </a:xfrm>
          </p:grpSpPr>
          <p:sp>
            <p:nvSpPr>
              <p:cNvPr id="8" name="Freeform 8"/>
              <p:cNvSpPr/>
              <p:nvPr/>
            </p:nvSpPr>
            <p:spPr>
              <a:xfrm>
                <a:off x="0" y="0"/>
                <a:ext cx="352075" cy="93722"/>
              </a:xfrm>
              <a:custGeom>
                <a:avLst/>
                <a:gdLst/>
                <a:ahLst/>
                <a:cxnLst/>
                <a:rect l="l" t="t" r="r" b="b"/>
                <a:pathLst>
                  <a:path w="352075" h="93722">
                    <a:moveTo>
                      <a:pt x="46861" y="0"/>
                    </a:moveTo>
                    <a:lnTo>
                      <a:pt x="305214" y="0"/>
                    </a:lnTo>
                    <a:cubicBezTo>
                      <a:pt x="331094" y="0"/>
                      <a:pt x="352075" y="20980"/>
                      <a:pt x="352075" y="46861"/>
                    </a:cubicBezTo>
                    <a:lnTo>
                      <a:pt x="352075" y="46861"/>
                    </a:lnTo>
                    <a:cubicBezTo>
                      <a:pt x="352075" y="72742"/>
                      <a:pt x="331094" y="93722"/>
                      <a:pt x="305214" y="93722"/>
                    </a:cubicBezTo>
                    <a:lnTo>
                      <a:pt x="46861" y="93722"/>
                    </a:lnTo>
                    <a:cubicBezTo>
                      <a:pt x="20980" y="93722"/>
                      <a:pt x="0" y="72742"/>
                      <a:pt x="0" y="46861"/>
                    </a:cubicBezTo>
                    <a:lnTo>
                      <a:pt x="0" y="46861"/>
                    </a:lnTo>
                    <a:cubicBezTo>
                      <a:pt x="0" y="20980"/>
                      <a:pt x="20980" y="0"/>
                      <a:pt x="46861" y="0"/>
                    </a:cubicBezTo>
                    <a:close/>
                  </a:path>
                </a:pathLst>
              </a:custGeom>
              <a:solidFill>
                <a:srgbClr val="000000"/>
              </a:solidFill>
            </p:spPr>
            <p:txBody>
              <a:bodyPr/>
              <a:lstStyle/>
              <a:p>
                <a:endParaRPr lang="en-US"/>
              </a:p>
            </p:txBody>
          </p:sp>
          <p:sp>
            <p:nvSpPr>
              <p:cNvPr id="9" name="TextBox 9"/>
              <p:cNvSpPr txBox="1"/>
              <p:nvPr/>
            </p:nvSpPr>
            <p:spPr>
              <a:xfrm>
                <a:off x="0" y="-47625"/>
                <a:ext cx="352075" cy="141347"/>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416859" y="106542"/>
              <a:ext cx="261383" cy="26138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3433"/>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sp>
        <p:nvSpPr>
          <p:cNvPr id="13" name="TextBox 13"/>
          <p:cNvSpPr txBox="1"/>
          <p:nvPr/>
        </p:nvSpPr>
        <p:spPr>
          <a:xfrm>
            <a:off x="1843629" y="1764112"/>
            <a:ext cx="14600741" cy="2971800"/>
          </a:xfrm>
          <a:prstGeom prst="rect">
            <a:avLst/>
          </a:prstGeom>
        </p:spPr>
        <p:txBody>
          <a:bodyPr lIns="0" tIns="0" rIns="0" bIns="0" rtlCol="0" anchor="t">
            <a:spAutoFit/>
          </a:bodyPr>
          <a:lstStyle/>
          <a:p>
            <a:pPr algn="ctr">
              <a:lnSpc>
                <a:spcPts val="7649"/>
              </a:lnSpc>
            </a:pPr>
            <a:r>
              <a:rPr lang="en-US" sz="8499" b="1" spc="-169">
                <a:solidFill>
                  <a:srgbClr val="000000"/>
                </a:solidFill>
                <a:latin typeface="Proxima Nova Bold"/>
                <a:ea typeface="Proxima Nova Bold"/>
                <a:cs typeface="Proxima Nova Bold"/>
                <a:sym typeface="Proxima Nova Bold"/>
              </a:rPr>
              <a:t>Apple is a Catalyst in Everyday Innovation</a:t>
            </a:r>
          </a:p>
          <a:p>
            <a:pPr algn="ctr">
              <a:lnSpc>
                <a:spcPts val="7650"/>
              </a:lnSpc>
            </a:pPr>
            <a:endParaRPr lang="en-US" sz="8499" b="1" spc="-169">
              <a:solidFill>
                <a:srgbClr val="000000"/>
              </a:solidFill>
              <a:latin typeface="Proxima Nova Bold"/>
              <a:ea typeface="Proxima Nova Bold"/>
              <a:cs typeface="Proxima Nova Bold"/>
              <a:sym typeface="Proxima Nova Bold"/>
            </a:endParaRPr>
          </a:p>
        </p:txBody>
      </p:sp>
      <p:sp>
        <p:nvSpPr>
          <p:cNvPr id="14" name="TextBox 14"/>
          <p:cNvSpPr txBox="1"/>
          <p:nvPr/>
        </p:nvSpPr>
        <p:spPr>
          <a:xfrm>
            <a:off x="7055927" y="3902474"/>
            <a:ext cx="4176146" cy="323215"/>
          </a:xfrm>
          <a:prstGeom prst="rect">
            <a:avLst/>
          </a:prstGeom>
        </p:spPr>
        <p:txBody>
          <a:bodyPr lIns="0" tIns="0" rIns="0" bIns="0" rtlCol="0" anchor="t">
            <a:spAutoFit/>
          </a:bodyPr>
          <a:lstStyle/>
          <a:p>
            <a:pPr algn="ctr">
              <a:lnSpc>
                <a:spcPts val="2660"/>
              </a:lnSpc>
            </a:pPr>
            <a:r>
              <a:rPr lang="en-US" sz="1900" b="1">
                <a:solidFill>
                  <a:srgbClr val="000000"/>
                </a:solidFill>
                <a:latin typeface="Proxima Nova Bold"/>
                <a:ea typeface="Proxima Nova Bold"/>
                <a:cs typeface="Proxima Nova Bold"/>
                <a:sym typeface="Proxima Nova Bold"/>
              </a:rPr>
              <a:t>By: Daiel Genzale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Freeform 3"/>
          <p:cNvSpPr/>
          <p:nvPr/>
        </p:nvSpPr>
        <p:spPr>
          <a:xfrm>
            <a:off x="2523940" y="716335"/>
            <a:ext cx="13240121" cy="8854331"/>
          </a:xfrm>
          <a:custGeom>
            <a:avLst/>
            <a:gdLst/>
            <a:ahLst/>
            <a:cxnLst/>
            <a:rect l="l" t="t" r="r" b="b"/>
            <a:pathLst>
              <a:path w="13240121" h="8854331">
                <a:moveTo>
                  <a:pt x="0" y="0"/>
                </a:moveTo>
                <a:lnTo>
                  <a:pt x="13240120" y="0"/>
                </a:lnTo>
                <a:lnTo>
                  <a:pt x="13240120" y="8854330"/>
                </a:lnTo>
                <a:lnTo>
                  <a:pt x="0" y="885433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Freeform 3"/>
          <p:cNvSpPr/>
          <p:nvPr/>
        </p:nvSpPr>
        <p:spPr>
          <a:xfrm>
            <a:off x="4662123" y="678430"/>
            <a:ext cx="8963754" cy="8930140"/>
          </a:xfrm>
          <a:custGeom>
            <a:avLst/>
            <a:gdLst/>
            <a:ahLst/>
            <a:cxnLst/>
            <a:rect l="l" t="t" r="r" b="b"/>
            <a:pathLst>
              <a:path w="8963754" h="8930140">
                <a:moveTo>
                  <a:pt x="0" y="0"/>
                </a:moveTo>
                <a:lnTo>
                  <a:pt x="8963754" y="0"/>
                </a:lnTo>
                <a:lnTo>
                  <a:pt x="8963754" y="8930140"/>
                </a:lnTo>
                <a:lnTo>
                  <a:pt x="0" y="893014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Freeform 3"/>
          <p:cNvSpPr/>
          <p:nvPr/>
        </p:nvSpPr>
        <p:spPr>
          <a:xfrm>
            <a:off x="2048737" y="1578130"/>
            <a:ext cx="14190526" cy="7130739"/>
          </a:xfrm>
          <a:custGeom>
            <a:avLst/>
            <a:gdLst/>
            <a:ahLst/>
            <a:cxnLst/>
            <a:rect l="l" t="t" r="r" b="b"/>
            <a:pathLst>
              <a:path w="14190526" h="7130739">
                <a:moveTo>
                  <a:pt x="0" y="0"/>
                </a:moveTo>
                <a:lnTo>
                  <a:pt x="14190526" y="0"/>
                </a:lnTo>
                <a:lnTo>
                  <a:pt x="14190526" y="7130740"/>
                </a:lnTo>
                <a:lnTo>
                  <a:pt x="0" y="713074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556" y="454609"/>
            <a:ext cx="17316887" cy="9377782"/>
          </a:xfrm>
          <a:prstGeom prst="rect">
            <a:avLst/>
          </a:prstGeom>
          <a:solidFill>
            <a:srgbClr val="EFEFEF"/>
          </a:solidFill>
        </p:spPr>
        <p:txBody>
          <a:bodyPr/>
          <a:lstStyle/>
          <a:p>
            <a:endParaRPr lang="en-US"/>
          </a:p>
        </p:txBody>
      </p:sp>
      <p:sp>
        <p:nvSpPr>
          <p:cNvPr id="3" name="TextBox 3"/>
          <p:cNvSpPr txBox="1"/>
          <p:nvPr/>
        </p:nvSpPr>
        <p:spPr>
          <a:xfrm>
            <a:off x="4136250" y="1219200"/>
            <a:ext cx="10015500" cy="1330324"/>
          </a:xfrm>
          <a:prstGeom prst="rect">
            <a:avLst/>
          </a:prstGeom>
        </p:spPr>
        <p:txBody>
          <a:bodyPr lIns="0" tIns="0" rIns="0" bIns="0" rtlCol="0" anchor="t">
            <a:spAutoFit/>
          </a:bodyPr>
          <a:lstStyle/>
          <a:p>
            <a:pPr marL="0" lvl="0" indent="0" algn="ctr">
              <a:lnSpc>
                <a:spcPts val="9999"/>
              </a:lnSpc>
              <a:spcBef>
                <a:spcPct val="0"/>
              </a:spcBef>
            </a:pPr>
            <a:r>
              <a:rPr lang="en-US" sz="9999" b="1" u="none" strike="noStrike" spc="-199">
                <a:solidFill>
                  <a:srgbClr val="000000"/>
                </a:solidFill>
                <a:latin typeface="Proxima Nova Bold"/>
                <a:ea typeface="Proxima Nova Bold"/>
                <a:cs typeface="Proxima Nova Bold"/>
                <a:sym typeface="Proxima Nova Bold"/>
              </a:rPr>
              <a:t>Thank You</a:t>
            </a:r>
          </a:p>
        </p:txBody>
      </p:sp>
      <p:grpSp>
        <p:nvGrpSpPr>
          <p:cNvPr id="4" name="Group 4"/>
          <p:cNvGrpSpPr/>
          <p:nvPr/>
        </p:nvGrpSpPr>
        <p:grpSpPr>
          <a:xfrm>
            <a:off x="1515738" y="2689015"/>
            <a:ext cx="15256523" cy="5669174"/>
            <a:chOff x="0" y="0"/>
            <a:chExt cx="20342031" cy="7558899"/>
          </a:xfrm>
        </p:grpSpPr>
        <p:sp>
          <p:nvSpPr>
            <p:cNvPr id="5" name="TextBox 5"/>
            <p:cNvSpPr txBox="1"/>
            <p:nvPr/>
          </p:nvSpPr>
          <p:spPr>
            <a:xfrm>
              <a:off x="0" y="-95250"/>
              <a:ext cx="20342031" cy="7654149"/>
            </a:xfrm>
            <a:prstGeom prst="rect">
              <a:avLst/>
            </a:prstGeom>
          </p:spPr>
          <p:txBody>
            <a:bodyPr lIns="0" tIns="0" rIns="0" bIns="0" rtlCol="0" anchor="t">
              <a:spAutoFit/>
            </a:bodyPr>
            <a:lstStyle/>
            <a:p>
              <a:pPr algn="l">
                <a:lnSpc>
                  <a:spcPts val="7361"/>
                </a:lnSpc>
              </a:pPr>
              <a:r>
                <a:rPr lang="en-US" sz="5258" spc="-26">
                  <a:solidFill>
                    <a:srgbClr val="000000"/>
                  </a:solidFill>
                  <a:latin typeface="Proxima Nova"/>
                  <a:ea typeface="Proxima Nova"/>
                  <a:cs typeface="Proxima Nova"/>
                  <a:sym typeface="Proxima Nova"/>
                </a:rPr>
                <a:t>Presentation References:</a:t>
              </a:r>
            </a:p>
            <a:p>
              <a:pPr algn="l">
                <a:lnSpc>
                  <a:spcPts val="2940"/>
                </a:lnSpc>
              </a:pPr>
              <a:r>
                <a:rPr lang="en-US" sz="2100" spc="-10">
                  <a:solidFill>
                    <a:srgbClr val="000000"/>
                  </a:solidFill>
                  <a:latin typeface="Proxima Nova"/>
                  <a:ea typeface="Proxima Nova"/>
                  <a:cs typeface="Proxima Nova"/>
                  <a:sym typeface="Proxima Nova"/>
                </a:rPr>
                <a:t>“How Many Airpods Sold Yearly? 2017-2024 Sales Data &amp; Trends.” How Many AirPods Sold Yearly? 2017-2024 Sales Data &amp; Trends, www.accio.com/business/how-many-airpods-are-best-selling-each-year. Accessed 30 Nov. 2025.</a:t>
              </a:r>
            </a:p>
            <a:p>
              <a:pPr algn="l">
                <a:lnSpc>
                  <a:spcPts val="2940"/>
                </a:lnSpc>
              </a:pPr>
              <a:endParaRPr lang="en-US" sz="2100" spc="-10">
                <a:solidFill>
                  <a:srgbClr val="000000"/>
                </a:solidFill>
                <a:latin typeface="Proxima Nova"/>
                <a:ea typeface="Proxima Nova"/>
                <a:cs typeface="Proxima Nova"/>
                <a:sym typeface="Proxima Nova"/>
              </a:endParaRPr>
            </a:p>
            <a:p>
              <a:pPr algn="l">
                <a:lnSpc>
                  <a:spcPts val="2940"/>
                </a:lnSpc>
              </a:pPr>
              <a:r>
                <a:rPr lang="en-US" sz="2100" spc="-10">
                  <a:solidFill>
                    <a:srgbClr val="000000"/>
                  </a:solidFill>
                  <a:latin typeface="Proxima Nova"/>
                  <a:ea typeface="Proxima Nova"/>
                  <a:cs typeface="Proxima Nova"/>
                  <a:sym typeface="Proxima Nova"/>
                </a:rPr>
                <a:t>Richter, Felix. “Infographic: The Apple Watch’s Popularity Is Unmatched in the U.S.” Statista Daily Data, 21 Dec. 2023, www.statista.com/chart/31484/most-popular-smartwatch-and-fitness-tracker-brands-in-the-us</a:t>
              </a:r>
            </a:p>
            <a:p>
              <a:pPr algn="l">
                <a:lnSpc>
                  <a:spcPts val="2940"/>
                </a:lnSpc>
              </a:pPr>
              <a:endParaRPr lang="en-US" sz="2100" spc="-10">
                <a:solidFill>
                  <a:srgbClr val="000000"/>
                </a:solidFill>
                <a:latin typeface="Proxima Nova"/>
                <a:ea typeface="Proxima Nova"/>
                <a:cs typeface="Proxima Nova"/>
                <a:sym typeface="Proxima Nova"/>
              </a:endParaRPr>
            </a:p>
            <a:p>
              <a:pPr algn="l">
                <a:lnSpc>
                  <a:spcPts val="2940"/>
                </a:lnSpc>
              </a:pPr>
              <a:r>
                <a:rPr lang="en-US" sz="2100" spc="-10">
                  <a:solidFill>
                    <a:srgbClr val="000000"/>
                  </a:solidFill>
                  <a:latin typeface="Proxima Nova"/>
                  <a:ea typeface="Proxima Nova"/>
                  <a:cs typeface="Proxima Nova"/>
                  <a:sym typeface="Proxima Nova"/>
                </a:rPr>
                <a:t>Singh, Shubham, and About The Author      Shubham Singh  I’m the SEO and Content Head at DemandSage. I began my career in 2017. Overcoming personal adversity. “IPhone Users &amp; Sales Statistics 2025 [by Year &amp; Country].” DemandSage, 24 Oct. 2025, www.demandsage.com/iphone-user-statistics/. </a:t>
              </a:r>
            </a:p>
            <a:p>
              <a:pPr algn="l">
                <a:lnSpc>
                  <a:spcPts val="2940"/>
                </a:lnSpc>
              </a:pPr>
              <a:endParaRPr lang="en-US" sz="2100" spc="-10">
                <a:solidFill>
                  <a:srgbClr val="000000"/>
                </a:solidFill>
                <a:latin typeface="Proxima Nova"/>
                <a:ea typeface="Proxima Nova"/>
                <a:cs typeface="Proxima Nova"/>
                <a:sym typeface="Proxima Nova"/>
              </a:endParaRPr>
            </a:p>
            <a:p>
              <a:pPr algn="l">
                <a:lnSpc>
                  <a:spcPts val="2940"/>
                </a:lnSpc>
              </a:pPr>
              <a:endParaRPr lang="en-US" sz="2100" spc="-10">
                <a:solidFill>
                  <a:srgbClr val="000000"/>
                </a:solidFill>
                <a:latin typeface="Proxima Nova"/>
                <a:ea typeface="Proxima Nova"/>
                <a:cs typeface="Proxima Nova"/>
                <a:sym typeface="Proxima Nova"/>
              </a:endParaRPr>
            </a:p>
            <a:p>
              <a:pPr algn="l">
                <a:lnSpc>
                  <a:spcPts val="2940"/>
                </a:lnSpc>
              </a:pPr>
              <a:endParaRPr lang="en-US" sz="2100" spc="-10">
                <a:solidFill>
                  <a:srgbClr val="000000"/>
                </a:solidFill>
                <a:latin typeface="Proxima Nova"/>
                <a:ea typeface="Proxima Nova"/>
                <a:cs typeface="Proxima Nova"/>
                <a:sym typeface="Proxima Nova"/>
              </a:endParaRPr>
            </a:p>
            <a:p>
              <a:pPr algn="l">
                <a:lnSpc>
                  <a:spcPts val="2940"/>
                </a:lnSpc>
                <a:spcBef>
                  <a:spcPct val="0"/>
                </a:spcBef>
              </a:pPr>
              <a:endParaRPr lang="en-US" sz="2100" spc="-10">
                <a:solidFill>
                  <a:srgbClr val="000000"/>
                </a:solidFill>
                <a:latin typeface="Proxima Nova"/>
                <a:ea typeface="Proxima Nova"/>
                <a:cs typeface="Proxima Nova"/>
                <a:sym typeface="Proxima Nova"/>
              </a:endParaRPr>
            </a:p>
          </p:txBody>
        </p:sp>
        <p:sp>
          <p:nvSpPr>
            <p:cNvPr id="6" name="TextBox 6"/>
            <p:cNvSpPr txBox="1"/>
            <p:nvPr/>
          </p:nvSpPr>
          <p:spPr>
            <a:xfrm>
              <a:off x="0" y="-123825"/>
              <a:ext cx="1639446" cy="1379307"/>
            </a:xfrm>
            <a:prstGeom prst="rect">
              <a:avLst/>
            </a:prstGeom>
          </p:spPr>
          <p:txBody>
            <a:bodyPr lIns="0" tIns="0" rIns="0" bIns="0" rtlCol="0" anchor="t">
              <a:spAutoFit/>
            </a:bodyPr>
            <a:lstStyle/>
            <a:p>
              <a:pPr algn="r">
                <a:lnSpc>
                  <a:spcPts val="8833"/>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TextBox 3"/>
          <p:cNvSpPr txBox="1"/>
          <p:nvPr/>
        </p:nvSpPr>
        <p:spPr>
          <a:xfrm>
            <a:off x="1843537" y="3343275"/>
            <a:ext cx="5640317" cy="3781425"/>
          </a:xfrm>
          <a:prstGeom prst="rect">
            <a:avLst/>
          </a:prstGeom>
        </p:spPr>
        <p:txBody>
          <a:bodyPr lIns="0" tIns="0" rIns="0" bIns="0" rtlCol="0" anchor="t">
            <a:spAutoFit/>
          </a:bodyPr>
          <a:lstStyle/>
          <a:p>
            <a:pPr marL="0" lvl="0" indent="0" algn="l">
              <a:lnSpc>
                <a:spcPts val="5850"/>
              </a:lnSpc>
              <a:spcBef>
                <a:spcPct val="0"/>
              </a:spcBef>
            </a:pPr>
            <a:r>
              <a:rPr lang="en-US" sz="6500" b="1" spc="-130">
                <a:solidFill>
                  <a:srgbClr val="000000"/>
                </a:solidFill>
                <a:latin typeface="Proxima Nova Bold"/>
                <a:ea typeface="Proxima Nova Bold"/>
                <a:cs typeface="Proxima Nova Bold"/>
                <a:sym typeface="Proxima Nova Bold"/>
              </a:rPr>
              <a:t>Apple’s Innovative Products Amongst the Culture </a:t>
            </a:r>
          </a:p>
        </p:txBody>
      </p:sp>
      <p:sp>
        <p:nvSpPr>
          <p:cNvPr id="4" name="TextBox 4"/>
          <p:cNvSpPr txBox="1"/>
          <p:nvPr/>
        </p:nvSpPr>
        <p:spPr>
          <a:xfrm>
            <a:off x="9057965" y="2369184"/>
            <a:ext cx="7786516" cy="864870"/>
          </a:xfrm>
          <a:prstGeom prst="rect">
            <a:avLst/>
          </a:prstGeom>
        </p:spPr>
        <p:txBody>
          <a:bodyPr lIns="0" tIns="0" rIns="0" bIns="0" rtlCol="0" anchor="t">
            <a:spAutoFit/>
          </a:bodyPr>
          <a:lstStyle/>
          <a:p>
            <a:pPr algn="l">
              <a:lnSpc>
                <a:spcPts val="7200"/>
              </a:lnSpc>
            </a:pPr>
            <a:r>
              <a:rPr lang="en-US" sz="4800" spc="-48">
                <a:solidFill>
                  <a:srgbClr val="000000"/>
                </a:solidFill>
                <a:latin typeface="Proxima Nova"/>
                <a:ea typeface="Proxima Nova"/>
                <a:cs typeface="Proxima Nova"/>
                <a:sym typeface="Proxima Nova"/>
              </a:rPr>
              <a:t>iPhone </a:t>
            </a:r>
          </a:p>
        </p:txBody>
      </p:sp>
      <p:sp>
        <p:nvSpPr>
          <p:cNvPr id="5" name="TextBox 5"/>
          <p:cNvSpPr txBox="1"/>
          <p:nvPr/>
        </p:nvSpPr>
        <p:spPr>
          <a:xfrm>
            <a:off x="7336463" y="2397759"/>
            <a:ext cx="1392718" cy="863600"/>
          </a:xfrm>
          <a:prstGeom prst="rect">
            <a:avLst/>
          </a:prstGeom>
        </p:spPr>
        <p:txBody>
          <a:bodyPr lIns="0" tIns="0" rIns="0" bIns="0" rtlCol="0" anchor="t">
            <a:spAutoFit/>
          </a:bodyPr>
          <a:lstStyle/>
          <a:p>
            <a:pPr marL="0" lvl="0" indent="0" algn="r">
              <a:lnSpc>
                <a:spcPts val="7000"/>
              </a:lnSpc>
              <a:spcBef>
                <a:spcPct val="0"/>
              </a:spcBef>
            </a:pPr>
            <a:r>
              <a:rPr lang="en-US" sz="5000" u="none" strike="noStrike">
                <a:solidFill>
                  <a:srgbClr val="7252A5"/>
                </a:solidFill>
                <a:latin typeface="Proxima Nova"/>
                <a:ea typeface="Proxima Nova"/>
                <a:cs typeface="Proxima Nova"/>
                <a:sym typeface="Proxima Nova"/>
              </a:rPr>
              <a:t>01</a:t>
            </a:r>
          </a:p>
        </p:txBody>
      </p:sp>
      <p:sp>
        <p:nvSpPr>
          <p:cNvPr id="6" name="TextBox 6"/>
          <p:cNvSpPr txBox="1"/>
          <p:nvPr/>
        </p:nvSpPr>
        <p:spPr>
          <a:xfrm>
            <a:off x="7336463" y="4371022"/>
            <a:ext cx="1392718" cy="863600"/>
          </a:xfrm>
          <a:prstGeom prst="rect">
            <a:avLst/>
          </a:prstGeom>
        </p:spPr>
        <p:txBody>
          <a:bodyPr lIns="0" tIns="0" rIns="0" bIns="0" rtlCol="0" anchor="t">
            <a:spAutoFit/>
          </a:bodyPr>
          <a:lstStyle/>
          <a:p>
            <a:pPr marL="0" lvl="0" indent="0" algn="r">
              <a:lnSpc>
                <a:spcPts val="7000"/>
              </a:lnSpc>
              <a:spcBef>
                <a:spcPct val="0"/>
              </a:spcBef>
            </a:pPr>
            <a:r>
              <a:rPr lang="en-US" sz="5000" u="none" strike="noStrike">
                <a:solidFill>
                  <a:srgbClr val="7252A5"/>
                </a:solidFill>
                <a:latin typeface="Proxima Nova"/>
                <a:ea typeface="Proxima Nova"/>
                <a:cs typeface="Proxima Nova"/>
                <a:sym typeface="Proxima Nova"/>
              </a:rPr>
              <a:t>02</a:t>
            </a:r>
          </a:p>
        </p:txBody>
      </p:sp>
      <p:sp>
        <p:nvSpPr>
          <p:cNvPr id="7" name="TextBox 7"/>
          <p:cNvSpPr txBox="1"/>
          <p:nvPr/>
        </p:nvSpPr>
        <p:spPr>
          <a:xfrm>
            <a:off x="7336463" y="6334761"/>
            <a:ext cx="1392718" cy="863600"/>
          </a:xfrm>
          <a:prstGeom prst="rect">
            <a:avLst/>
          </a:prstGeom>
        </p:spPr>
        <p:txBody>
          <a:bodyPr lIns="0" tIns="0" rIns="0" bIns="0" rtlCol="0" anchor="t">
            <a:spAutoFit/>
          </a:bodyPr>
          <a:lstStyle/>
          <a:p>
            <a:pPr marL="0" lvl="0" indent="0" algn="r">
              <a:lnSpc>
                <a:spcPts val="7000"/>
              </a:lnSpc>
              <a:spcBef>
                <a:spcPct val="0"/>
              </a:spcBef>
            </a:pPr>
            <a:r>
              <a:rPr lang="en-US" sz="5000" u="none" strike="noStrike">
                <a:solidFill>
                  <a:srgbClr val="7252A5"/>
                </a:solidFill>
                <a:latin typeface="Proxima Nova"/>
                <a:ea typeface="Proxima Nova"/>
                <a:cs typeface="Proxima Nova"/>
                <a:sym typeface="Proxima Nova"/>
              </a:rPr>
              <a:t>03</a:t>
            </a:r>
          </a:p>
        </p:txBody>
      </p:sp>
      <p:sp>
        <p:nvSpPr>
          <p:cNvPr id="8" name="TextBox 8"/>
          <p:cNvSpPr txBox="1"/>
          <p:nvPr/>
        </p:nvSpPr>
        <p:spPr>
          <a:xfrm>
            <a:off x="9144000" y="4342447"/>
            <a:ext cx="7786516" cy="864870"/>
          </a:xfrm>
          <a:prstGeom prst="rect">
            <a:avLst/>
          </a:prstGeom>
        </p:spPr>
        <p:txBody>
          <a:bodyPr lIns="0" tIns="0" rIns="0" bIns="0" rtlCol="0" anchor="t">
            <a:spAutoFit/>
          </a:bodyPr>
          <a:lstStyle/>
          <a:p>
            <a:pPr algn="l">
              <a:lnSpc>
                <a:spcPts val="7200"/>
              </a:lnSpc>
            </a:pPr>
            <a:r>
              <a:rPr lang="en-US" sz="4800" spc="-48">
                <a:solidFill>
                  <a:srgbClr val="000000"/>
                </a:solidFill>
                <a:latin typeface="Proxima Nova"/>
                <a:ea typeface="Proxima Nova"/>
                <a:cs typeface="Proxima Nova"/>
                <a:sym typeface="Proxima Nova"/>
              </a:rPr>
              <a:t>Apple Watch  </a:t>
            </a:r>
          </a:p>
        </p:txBody>
      </p:sp>
      <p:sp>
        <p:nvSpPr>
          <p:cNvPr id="9" name="TextBox 9"/>
          <p:cNvSpPr txBox="1"/>
          <p:nvPr/>
        </p:nvSpPr>
        <p:spPr>
          <a:xfrm>
            <a:off x="9144000" y="6306186"/>
            <a:ext cx="7786516" cy="864870"/>
          </a:xfrm>
          <a:prstGeom prst="rect">
            <a:avLst/>
          </a:prstGeom>
        </p:spPr>
        <p:txBody>
          <a:bodyPr lIns="0" tIns="0" rIns="0" bIns="0" rtlCol="0" anchor="t">
            <a:spAutoFit/>
          </a:bodyPr>
          <a:lstStyle/>
          <a:p>
            <a:pPr algn="l">
              <a:lnSpc>
                <a:spcPts val="7200"/>
              </a:lnSpc>
            </a:pPr>
            <a:r>
              <a:rPr lang="en-US" sz="4800" spc="-48">
                <a:solidFill>
                  <a:srgbClr val="000000"/>
                </a:solidFill>
                <a:latin typeface="Proxima Nova"/>
                <a:ea typeface="Proxima Nova"/>
                <a:cs typeface="Proxima Nova"/>
                <a:sym typeface="Proxima Nova"/>
              </a:rPr>
              <a:t>Airpods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TextBox 3"/>
          <p:cNvSpPr txBox="1"/>
          <p:nvPr/>
        </p:nvSpPr>
        <p:spPr>
          <a:xfrm>
            <a:off x="2543733" y="1171575"/>
            <a:ext cx="13200534" cy="1069976"/>
          </a:xfrm>
          <a:prstGeom prst="rect">
            <a:avLst/>
          </a:prstGeom>
        </p:spPr>
        <p:txBody>
          <a:bodyPr lIns="0" tIns="0" rIns="0" bIns="0" rtlCol="0" anchor="t">
            <a:spAutoFit/>
          </a:bodyPr>
          <a:lstStyle/>
          <a:p>
            <a:pPr marL="0" lvl="0" indent="0" algn="ctr">
              <a:lnSpc>
                <a:spcPts val="8000"/>
              </a:lnSpc>
            </a:pPr>
            <a:r>
              <a:rPr lang="en-US" sz="8000" b="1" spc="-160">
                <a:solidFill>
                  <a:srgbClr val="000000"/>
                </a:solidFill>
                <a:latin typeface="Proxima Nova Bold"/>
                <a:ea typeface="Proxima Nova Bold"/>
                <a:cs typeface="Proxima Nova Bold"/>
                <a:sym typeface="Proxima Nova Bold"/>
              </a:rPr>
              <a:t>History on Apple</a:t>
            </a:r>
          </a:p>
        </p:txBody>
      </p:sp>
      <p:grpSp>
        <p:nvGrpSpPr>
          <p:cNvPr id="4" name="Group 4"/>
          <p:cNvGrpSpPr/>
          <p:nvPr/>
        </p:nvGrpSpPr>
        <p:grpSpPr>
          <a:xfrm>
            <a:off x="4166281" y="5723388"/>
            <a:ext cx="9955439" cy="3534912"/>
            <a:chOff x="0" y="0"/>
            <a:chExt cx="13273919" cy="4713216"/>
          </a:xfrm>
        </p:grpSpPr>
        <p:sp>
          <p:nvSpPr>
            <p:cNvPr id="5" name="Freeform 5"/>
            <p:cNvSpPr/>
            <p:nvPr/>
          </p:nvSpPr>
          <p:spPr>
            <a:xfrm>
              <a:off x="12527987" y="3164976"/>
              <a:ext cx="745932" cy="1200695"/>
            </a:xfrm>
            <a:custGeom>
              <a:avLst/>
              <a:gdLst/>
              <a:ahLst/>
              <a:cxnLst/>
              <a:rect l="l" t="t" r="r" b="b"/>
              <a:pathLst>
                <a:path w="745932" h="1200695">
                  <a:moveTo>
                    <a:pt x="0" y="0"/>
                  </a:moveTo>
                  <a:lnTo>
                    <a:pt x="745932" y="0"/>
                  </a:lnTo>
                  <a:lnTo>
                    <a:pt x="745932" y="1200695"/>
                  </a:lnTo>
                  <a:lnTo>
                    <a:pt x="0" y="1200695"/>
                  </a:lnTo>
                  <a:lnTo>
                    <a:pt x="0" y="0"/>
                  </a:lnTo>
                  <a:close/>
                </a:path>
              </a:pathLst>
            </a:custGeom>
            <a:blipFill>
              <a:blip r:embed="rId2"/>
              <a:stretch>
                <a:fillRect/>
              </a:stretch>
            </a:blipFill>
          </p:spPr>
          <p:txBody>
            <a:bodyPr/>
            <a:lstStyle/>
            <a:p>
              <a:endParaRPr lang="en-US"/>
            </a:p>
          </p:txBody>
        </p:sp>
        <p:sp>
          <p:nvSpPr>
            <p:cNvPr id="6" name="Freeform 6"/>
            <p:cNvSpPr/>
            <p:nvPr/>
          </p:nvSpPr>
          <p:spPr>
            <a:xfrm>
              <a:off x="0" y="0"/>
              <a:ext cx="7705531" cy="4713216"/>
            </a:xfrm>
            <a:custGeom>
              <a:avLst/>
              <a:gdLst/>
              <a:ahLst/>
              <a:cxnLst/>
              <a:rect l="l" t="t" r="r" b="b"/>
              <a:pathLst>
                <a:path w="7705531" h="4713216">
                  <a:moveTo>
                    <a:pt x="0" y="0"/>
                  </a:moveTo>
                  <a:lnTo>
                    <a:pt x="7705531" y="0"/>
                  </a:lnTo>
                  <a:lnTo>
                    <a:pt x="7705531" y="4713216"/>
                  </a:lnTo>
                  <a:lnTo>
                    <a:pt x="0" y="4713216"/>
                  </a:lnTo>
                  <a:lnTo>
                    <a:pt x="0" y="0"/>
                  </a:lnTo>
                  <a:close/>
                </a:path>
              </a:pathLst>
            </a:custGeom>
            <a:blipFill>
              <a:blip r:embed="rId3"/>
              <a:stretch>
                <a:fillRect/>
              </a:stretch>
            </a:blipFill>
          </p:spPr>
          <p:txBody>
            <a:bodyPr/>
            <a:lstStyle/>
            <a:p>
              <a:endParaRPr lang="en-US"/>
            </a:p>
          </p:txBody>
        </p:sp>
        <p:sp>
          <p:nvSpPr>
            <p:cNvPr id="7" name="Freeform 7"/>
            <p:cNvSpPr/>
            <p:nvPr/>
          </p:nvSpPr>
          <p:spPr>
            <a:xfrm>
              <a:off x="7721845" y="693428"/>
              <a:ext cx="2870359" cy="3935368"/>
            </a:xfrm>
            <a:custGeom>
              <a:avLst/>
              <a:gdLst/>
              <a:ahLst/>
              <a:cxnLst/>
              <a:rect l="l" t="t" r="r" b="b"/>
              <a:pathLst>
                <a:path w="2870359" h="3935368">
                  <a:moveTo>
                    <a:pt x="0" y="0"/>
                  </a:moveTo>
                  <a:lnTo>
                    <a:pt x="2870360" y="0"/>
                  </a:lnTo>
                  <a:lnTo>
                    <a:pt x="2870360" y="3935368"/>
                  </a:lnTo>
                  <a:lnTo>
                    <a:pt x="0" y="3935368"/>
                  </a:lnTo>
                  <a:lnTo>
                    <a:pt x="0" y="0"/>
                  </a:lnTo>
                  <a:close/>
                </a:path>
              </a:pathLst>
            </a:custGeom>
            <a:blipFill>
              <a:blip r:embed="rId4"/>
              <a:stretch>
                <a:fillRect/>
              </a:stretch>
            </a:blipFill>
          </p:spPr>
          <p:txBody>
            <a:bodyPr/>
            <a:lstStyle/>
            <a:p>
              <a:endParaRPr lang="en-US"/>
            </a:p>
          </p:txBody>
        </p:sp>
        <p:sp>
          <p:nvSpPr>
            <p:cNvPr id="8" name="Freeform 8"/>
            <p:cNvSpPr/>
            <p:nvPr/>
          </p:nvSpPr>
          <p:spPr>
            <a:xfrm>
              <a:off x="10880769" y="1933518"/>
              <a:ext cx="1255654" cy="2582322"/>
            </a:xfrm>
            <a:custGeom>
              <a:avLst/>
              <a:gdLst/>
              <a:ahLst/>
              <a:cxnLst/>
              <a:rect l="l" t="t" r="r" b="b"/>
              <a:pathLst>
                <a:path w="1255654" h="2582322">
                  <a:moveTo>
                    <a:pt x="0" y="0"/>
                  </a:moveTo>
                  <a:lnTo>
                    <a:pt x="1255654" y="0"/>
                  </a:lnTo>
                  <a:lnTo>
                    <a:pt x="1255654" y="2582322"/>
                  </a:lnTo>
                  <a:lnTo>
                    <a:pt x="0" y="2582322"/>
                  </a:lnTo>
                  <a:lnTo>
                    <a:pt x="0" y="0"/>
                  </a:lnTo>
                  <a:close/>
                </a:path>
              </a:pathLst>
            </a:custGeom>
            <a:blipFill>
              <a:blip r:embed="rId5"/>
              <a:stretch>
                <a:fillRect/>
              </a:stretch>
            </a:blipFill>
          </p:spPr>
          <p:txBody>
            <a:bodyPr/>
            <a:lstStyle/>
            <a:p>
              <a:endParaRPr lang="en-US"/>
            </a:p>
          </p:txBody>
        </p:sp>
        <p:grpSp>
          <p:nvGrpSpPr>
            <p:cNvPr id="9" name="Group 9"/>
            <p:cNvGrpSpPr/>
            <p:nvPr/>
          </p:nvGrpSpPr>
          <p:grpSpPr>
            <a:xfrm>
              <a:off x="758715" y="121931"/>
              <a:ext cx="6177413" cy="4005671"/>
              <a:chOff x="0" y="0"/>
              <a:chExt cx="1227361" cy="795868"/>
            </a:xfrm>
          </p:grpSpPr>
          <p:sp>
            <p:nvSpPr>
              <p:cNvPr id="10" name="Freeform 10"/>
              <p:cNvSpPr/>
              <p:nvPr/>
            </p:nvSpPr>
            <p:spPr>
              <a:xfrm>
                <a:off x="0" y="0"/>
                <a:ext cx="1227361" cy="795868"/>
              </a:xfrm>
              <a:custGeom>
                <a:avLst/>
                <a:gdLst/>
                <a:ahLst/>
                <a:cxnLst/>
                <a:rect l="l" t="t" r="r" b="b"/>
                <a:pathLst>
                  <a:path w="1227361" h="795868">
                    <a:moveTo>
                      <a:pt x="14062" y="0"/>
                    </a:moveTo>
                    <a:lnTo>
                      <a:pt x="1213298" y="0"/>
                    </a:lnTo>
                    <a:cubicBezTo>
                      <a:pt x="1217028" y="0"/>
                      <a:pt x="1220605" y="1482"/>
                      <a:pt x="1223242" y="4119"/>
                    </a:cubicBezTo>
                    <a:cubicBezTo>
                      <a:pt x="1225879" y="6756"/>
                      <a:pt x="1227361" y="10333"/>
                      <a:pt x="1227361" y="14062"/>
                    </a:cubicBezTo>
                    <a:lnTo>
                      <a:pt x="1227361" y="781805"/>
                    </a:lnTo>
                    <a:cubicBezTo>
                      <a:pt x="1227361" y="789572"/>
                      <a:pt x="1221065" y="795868"/>
                      <a:pt x="1213298" y="795868"/>
                    </a:cubicBezTo>
                    <a:lnTo>
                      <a:pt x="14062" y="795868"/>
                    </a:lnTo>
                    <a:cubicBezTo>
                      <a:pt x="6296" y="795868"/>
                      <a:pt x="0" y="789572"/>
                      <a:pt x="0" y="781805"/>
                    </a:cubicBezTo>
                    <a:lnTo>
                      <a:pt x="0" y="14062"/>
                    </a:lnTo>
                    <a:cubicBezTo>
                      <a:pt x="0" y="6296"/>
                      <a:pt x="6296" y="0"/>
                      <a:pt x="14062" y="0"/>
                    </a:cubicBezTo>
                    <a:close/>
                  </a:path>
                </a:pathLst>
              </a:custGeom>
              <a:blipFill>
                <a:blip r:embed="rId6"/>
                <a:stretch>
                  <a:fillRect t="-46385" b="-46385"/>
                </a:stretch>
              </a:blipFill>
            </p:spPr>
            <p:txBody>
              <a:bodyPr/>
              <a:lstStyle/>
              <a:p>
                <a:endParaRPr lang="en-US"/>
              </a:p>
            </p:txBody>
          </p:sp>
        </p:grpSp>
        <p:grpSp>
          <p:nvGrpSpPr>
            <p:cNvPr id="11" name="Group 11"/>
            <p:cNvGrpSpPr/>
            <p:nvPr/>
          </p:nvGrpSpPr>
          <p:grpSpPr>
            <a:xfrm>
              <a:off x="7852772" y="852645"/>
              <a:ext cx="2560042" cy="3578313"/>
              <a:chOff x="0" y="0"/>
              <a:chExt cx="1262992" cy="1765354"/>
            </a:xfrm>
          </p:grpSpPr>
          <p:sp>
            <p:nvSpPr>
              <p:cNvPr id="12" name="Freeform 12"/>
              <p:cNvSpPr/>
              <p:nvPr/>
            </p:nvSpPr>
            <p:spPr>
              <a:xfrm>
                <a:off x="0" y="0"/>
                <a:ext cx="1262992" cy="1765354"/>
              </a:xfrm>
              <a:custGeom>
                <a:avLst/>
                <a:gdLst/>
                <a:ahLst/>
                <a:cxnLst/>
                <a:rect l="l" t="t" r="r" b="b"/>
                <a:pathLst>
                  <a:path w="1262992" h="1765354">
                    <a:moveTo>
                      <a:pt x="33932" y="0"/>
                    </a:moveTo>
                    <a:lnTo>
                      <a:pt x="1229060" y="0"/>
                    </a:lnTo>
                    <a:cubicBezTo>
                      <a:pt x="1247800" y="0"/>
                      <a:pt x="1262992" y="15192"/>
                      <a:pt x="1262992" y="33932"/>
                    </a:cubicBezTo>
                    <a:lnTo>
                      <a:pt x="1262992" y="1731422"/>
                    </a:lnTo>
                    <a:cubicBezTo>
                      <a:pt x="1262992" y="1750162"/>
                      <a:pt x="1247800" y="1765354"/>
                      <a:pt x="1229060" y="1765354"/>
                    </a:cubicBezTo>
                    <a:lnTo>
                      <a:pt x="33932" y="1765354"/>
                    </a:lnTo>
                    <a:cubicBezTo>
                      <a:pt x="24933" y="1765354"/>
                      <a:pt x="16302" y="1761779"/>
                      <a:pt x="9939" y="1755416"/>
                    </a:cubicBezTo>
                    <a:cubicBezTo>
                      <a:pt x="3575" y="1749052"/>
                      <a:pt x="0" y="1740421"/>
                      <a:pt x="0" y="1731422"/>
                    </a:cubicBezTo>
                    <a:lnTo>
                      <a:pt x="0" y="33932"/>
                    </a:lnTo>
                    <a:cubicBezTo>
                      <a:pt x="0" y="24933"/>
                      <a:pt x="3575" y="16302"/>
                      <a:pt x="9939" y="9939"/>
                    </a:cubicBezTo>
                    <a:cubicBezTo>
                      <a:pt x="16302" y="3575"/>
                      <a:pt x="24933" y="0"/>
                      <a:pt x="33932" y="0"/>
                    </a:cubicBezTo>
                    <a:close/>
                  </a:path>
                </a:pathLst>
              </a:custGeom>
              <a:blipFill>
                <a:blip r:embed="rId7"/>
                <a:stretch>
                  <a:fillRect l="-5910" r="-5910"/>
                </a:stretch>
              </a:blipFill>
            </p:spPr>
            <p:txBody>
              <a:bodyPr/>
              <a:lstStyle/>
              <a:p>
                <a:endParaRPr lang="en-US"/>
              </a:p>
            </p:txBody>
          </p:sp>
        </p:grpSp>
        <p:grpSp>
          <p:nvGrpSpPr>
            <p:cNvPr id="13" name="Group 13"/>
            <p:cNvGrpSpPr/>
            <p:nvPr/>
          </p:nvGrpSpPr>
          <p:grpSpPr>
            <a:xfrm>
              <a:off x="10933954" y="1979578"/>
              <a:ext cx="1149285" cy="2490203"/>
              <a:chOff x="0" y="0"/>
              <a:chExt cx="799576" cy="1732474"/>
            </a:xfrm>
          </p:grpSpPr>
          <p:sp>
            <p:nvSpPr>
              <p:cNvPr id="14" name="Freeform 14"/>
              <p:cNvSpPr/>
              <p:nvPr/>
            </p:nvSpPr>
            <p:spPr>
              <a:xfrm>
                <a:off x="0" y="0"/>
                <a:ext cx="799576" cy="1732474"/>
              </a:xfrm>
              <a:custGeom>
                <a:avLst/>
                <a:gdLst/>
                <a:ahLst/>
                <a:cxnLst/>
                <a:rect l="l" t="t" r="r" b="b"/>
                <a:pathLst>
                  <a:path w="799576" h="1732474">
                    <a:moveTo>
                      <a:pt x="105819" y="0"/>
                    </a:moveTo>
                    <a:lnTo>
                      <a:pt x="693757" y="0"/>
                    </a:lnTo>
                    <a:cubicBezTo>
                      <a:pt x="752199" y="0"/>
                      <a:pt x="799576" y="47377"/>
                      <a:pt x="799576" y="105819"/>
                    </a:cubicBezTo>
                    <a:lnTo>
                      <a:pt x="799576" y="1626655"/>
                    </a:lnTo>
                    <a:cubicBezTo>
                      <a:pt x="799576" y="1654720"/>
                      <a:pt x="788427" y="1681635"/>
                      <a:pt x="768582" y="1701480"/>
                    </a:cubicBezTo>
                    <a:cubicBezTo>
                      <a:pt x="748737" y="1721325"/>
                      <a:pt x="721822" y="1732474"/>
                      <a:pt x="693757" y="1732474"/>
                    </a:cubicBezTo>
                    <a:lnTo>
                      <a:pt x="105819" y="1732474"/>
                    </a:lnTo>
                    <a:cubicBezTo>
                      <a:pt x="77754" y="1732474"/>
                      <a:pt x="50838" y="1721325"/>
                      <a:pt x="30994" y="1701480"/>
                    </a:cubicBezTo>
                    <a:cubicBezTo>
                      <a:pt x="11149" y="1681635"/>
                      <a:pt x="0" y="1654720"/>
                      <a:pt x="0" y="1626655"/>
                    </a:cubicBezTo>
                    <a:lnTo>
                      <a:pt x="0" y="105819"/>
                    </a:lnTo>
                    <a:cubicBezTo>
                      <a:pt x="0" y="77754"/>
                      <a:pt x="11149" y="50838"/>
                      <a:pt x="30994" y="30994"/>
                    </a:cubicBezTo>
                    <a:cubicBezTo>
                      <a:pt x="50838" y="11149"/>
                      <a:pt x="77754" y="0"/>
                      <a:pt x="105819" y="0"/>
                    </a:cubicBezTo>
                    <a:close/>
                  </a:path>
                </a:pathLst>
              </a:custGeom>
              <a:blipFill>
                <a:blip r:embed="rId8"/>
                <a:stretch>
                  <a:fillRect l="-143243" r="-143243"/>
                </a:stretch>
              </a:blipFill>
            </p:spPr>
            <p:txBody>
              <a:bodyPr/>
              <a:lstStyle/>
              <a:p>
                <a:endParaRPr lang="en-US"/>
              </a:p>
            </p:txBody>
          </p:sp>
        </p:grpSp>
        <p:grpSp>
          <p:nvGrpSpPr>
            <p:cNvPr id="15" name="Group 15"/>
            <p:cNvGrpSpPr/>
            <p:nvPr/>
          </p:nvGrpSpPr>
          <p:grpSpPr>
            <a:xfrm>
              <a:off x="12642039" y="3431603"/>
              <a:ext cx="517829" cy="624691"/>
              <a:chOff x="0" y="0"/>
              <a:chExt cx="799576" cy="964582"/>
            </a:xfrm>
          </p:grpSpPr>
          <p:sp>
            <p:nvSpPr>
              <p:cNvPr id="16" name="Freeform 16"/>
              <p:cNvSpPr/>
              <p:nvPr/>
            </p:nvSpPr>
            <p:spPr>
              <a:xfrm>
                <a:off x="0" y="0"/>
                <a:ext cx="799576" cy="964582"/>
              </a:xfrm>
              <a:custGeom>
                <a:avLst/>
                <a:gdLst/>
                <a:ahLst/>
                <a:cxnLst/>
                <a:rect l="l" t="t" r="r" b="b"/>
                <a:pathLst>
                  <a:path w="799576" h="964582">
                    <a:moveTo>
                      <a:pt x="134204" y="0"/>
                    </a:moveTo>
                    <a:lnTo>
                      <a:pt x="665372" y="0"/>
                    </a:lnTo>
                    <a:cubicBezTo>
                      <a:pt x="739491" y="0"/>
                      <a:pt x="799576" y="60085"/>
                      <a:pt x="799576" y="134204"/>
                    </a:cubicBezTo>
                    <a:lnTo>
                      <a:pt x="799576" y="830378"/>
                    </a:lnTo>
                    <a:cubicBezTo>
                      <a:pt x="799576" y="904497"/>
                      <a:pt x="739491" y="964582"/>
                      <a:pt x="665372" y="964582"/>
                    </a:cubicBezTo>
                    <a:lnTo>
                      <a:pt x="134204" y="964582"/>
                    </a:lnTo>
                    <a:cubicBezTo>
                      <a:pt x="60085" y="964582"/>
                      <a:pt x="0" y="904497"/>
                      <a:pt x="0" y="830378"/>
                    </a:cubicBezTo>
                    <a:lnTo>
                      <a:pt x="0" y="134204"/>
                    </a:lnTo>
                    <a:cubicBezTo>
                      <a:pt x="0" y="60085"/>
                      <a:pt x="60085" y="0"/>
                      <a:pt x="134204" y="0"/>
                    </a:cubicBezTo>
                    <a:close/>
                  </a:path>
                </a:pathLst>
              </a:custGeom>
              <a:blipFill>
                <a:blip r:embed="rId9"/>
                <a:stretch>
                  <a:fillRect l="-40027" r="-40027"/>
                </a:stretch>
              </a:blipFill>
            </p:spPr>
            <p:txBody>
              <a:bodyPr/>
              <a:lstStyle/>
              <a:p>
                <a:endParaRPr lang="en-US"/>
              </a:p>
            </p:txBody>
          </p:sp>
        </p:grpSp>
      </p:grpSp>
      <p:sp>
        <p:nvSpPr>
          <p:cNvPr id="17" name="TextBox 17"/>
          <p:cNvSpPr txBox="1"/>
          <p:nvPr/>
        </p:nvSpPr>
        <p:spPr>
          <a:xfrm>
            <a:off x="1028700" y="2966458"/>
            <a:ext cx="15228375" cy="2491740"/>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000000"/>
                </a:solidFill>
                <a:latin typeface="Proxima Nova Bold"/>
                <a:ea typeface="Proxima Nova Bold"/>
                <a:cs typeface="Proxima Nova Bold"/>
                <a:sym typeface="Proxima Nova Bold"/>
              </a:rPr>
              <a:t>Apple has been dominating the world of technology ever since they launched back in July 1976. </a:t>
            </a:r>
          </a:p>
          <a:p>
            <a:pPr marL="518160" lvl="1" indent="-259080" algn="l">
              <a:lnSpc>
                <a:spcPts val="3359"/>
              </a:lnSpc>
              <a:buFont typeface="Arial"/>
              <a:buChar char="•"/>
            </a:pPr>
            <a:r>
              <a:rPr lang="en-US" sz="2400" b="1">
                <a:solidFill>
                  <a:srgbClr val="000000"/>
                </a:solidFill>
                <a:latin typeface="Proxima Nova Bold"/>
                <a:ea typeface="Proxima Nova Bold"/>
                <a:cs typeface="Proxima Nova Bold"/>
                <a:sym typeface="Proxima Nova Bold"/>
              </a:rPr>
              <a:t>Steve Jobs and Steve Wozniak - founders </a:t>
            </a:r>
          </a:p>
          <a:p>
            <a:pPr marL="518160" lvl="1" indent="-259080" algn="l">
              <a:lnSpc>
                <a:spcPts val="3359"/>
              </a:lnSpc>
              <a:buFont typeface="Arial"/>
              <a:buChar char="•"/>
            </a:pPr>
            <a:r>
              <a:rPr lang="en-US" sz="2400" b="1">
                <a:solidFill>
                  <a:srgbClr val="000000"/>
                </a:solidFill>
                <a:latin typeface="Proxima Nova Bold"/>
                <a:ea typeface="Proxima Nova Bold"/>
                <a:cs typeface="Proxima Nova Bold"/>
                <a:sym typeface="Proxima Nova Bold"/>
              </a:rPr>
              <a:t>First iPhone launched - June 29, 2007 </a:t>
            </a:r>
          </a:p>
          <a:p>
            <a:pPr marL="518160" lvl="1" indent="-259080" algn="l">
              <a:lnSpc>
                <a:spcPts val="3359"/>
              </a:lnSpc>
              <a:buFont typeface="Arial"/>
              <a:buChar char="•"/>
            </a:pPr>
            <a:r>
              <a:rPr lang="en-US" sz="2400" b="1">
                <a:solidFill>
                  <a:srgbClr val="000000"/>
                </a:solidFill>
                <a:latin typeface="Proxima Nova Bold"/>
                <a:ea typeface="Proxima Nova Bold"/>
                <a:cs typeface="Proxima Nova Bold"/>
                <a:sym typeface="Proxima Nova Bold"/>
              </a:rPr>
              <a:t>First Apple Watch launched - April 25, 2015 </a:t>
            </a:r>
          </a:p>
          <a:p>
            <a:pPr marL="518160" lvl="1" indent="-259080" algn="l">
              <a:lnSpc>
                <a:spcPts val="3359"/>
              </a:lnSpc>
              <a:buFont typeface="Arial"/>
              <a:buChar char="•"/>
            </a:pPr>
            <a:r>
              <a:rPr lang="en-US" sz="2400" b="1">
                <a:solidFill>
                  <a:srgbClr val="000000"/>
                </a:solidFill>
                <a:latin typeface="Proxima Nova Bold"/>
                <a:ea typeface="Proxima Nova Bold"/>
                <a:cs typeface="Proxima Nova Bold"/>
                <a:sym typeface="Proxima Nova Bold"/>
              </a:rPr>
              <a:t>First Airpods launched - December 13, 2016</a:t>
            </a:r>
          </a:p>
          <a:p>
            <a:pPr algn="ctr">
              <a:lnSpc>
                <a:spcPts val="3359"/>
              </a:lnSpc>
            </a:pPr>
            <a:endParaRPr lang="en-US" sz="2400" b="1">
              <a:solidFill>
                <a:srgbClr val="000000"/>
              </a:solidFill>
              <a:latin typeface="Proxima Nova Bold"/>
              <a:ea typeface="Proxima Nova Bold"/>
              <a:cs typeface="Proxima Nova Bold"/>
              <a:sym typeface="Proxima Nova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Freeform 3"/>
          <p:cNvSpPr/>
          <p:nvPr/>
        </p:nvSpPr>
        <p:spPr>
          <a:xfrm>
            <a:off x="7185324" y="1091724"/>
            <a:ext cx="3940352" cy="8103553"/>
          </a:xfrm>
          <a:custGeom>
            <a:avLst/>
            <a:gdLst/>
            <a:ahLst/>
            <a:cxnLst/>
            <a:rect l="l" t="t" r="r" b="b"/>
            <a:pathLst>
              <a:path w="3940352" h="8103553">
                <a:moveTo>
                  <a:pt x="0" y="0"/>
                </a:moveTo>
                <a:lnTo>
                  <a:pt x="3940352" y="0"/>
                </a:lnTo>
                <a:lnTo>
                  <a:pt x="3940352" y="8103552"/>
                </a:lnTo>
                <a:lnTo>
                  <a:pt x="0" y="8103552"/>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7298125" y="1159618"/>
            <a:ext cx="3714750" cy="7910615"/>
            <a:chOff x="0" y="0"/>
            <a:chExt cx="928789" cy="1977869"/>
          </a:xfrm>
        </p:grpSpPr>
        <p:sp>
          <p:nvSpPr>
            <p:cNvPr id="5" name="Freeform 5"/>
            <p:cNvSpPr/>
            <p:nvPr/>
          </p:nvSpPr>
          <p:spPr>
            <a:xfrm>
              <a:off x="0" y="0"/>
              <a:ext cx="928789" cy="1977869"/>
            </a:xfrm>
            <a:custGeom>
              <a:avLst/>
              <a:gdLst/>
              <a:ahLst/>
              <a:cxnLst/>
              <a:rect l="l" t="t" r="r" b="b"/>
              <a:pathLst>
                <a:path w="928789" h="1977869">
                  <a:moveTo>
                    <a:pt x="116710" y="0"/>
                  </a:moveTo>
                  <a:lnTo>
                    <a:pt x="812079" y="0"/>
                  </a:lnTo>
                  <a:cubicBezTo>
                    <a:pt x="843032" y="0"/>
                    <a:pt x="872718" y="12296"/>
                    <a:pt x="894605" y="34183"/>
                  </a:cubicBezTo>
                  <a:cubicBezTo>
                    <a:pt x="916493" y="56071"/>
                    <a:pt x="928789" y="85756"/>
                    <a:pt x="928789" y="116710"/>
                  </a:cubicBezTo>
                  <a:lnTo>
                    <a:pt x="928789" y="1861159"/>
                  </a:lnTo>
                  <a:cubicBezTo>
                    <a:pt x="928789" y="1925616"/>
                    <a:pt x="876536" y="1977869"/>
                    <a:pt x="812079" y="1977869"/>
                  </a:cubicBezTo>
                  <a:lnTo>
                    <a:pt x="116710" y="1977869"/>
                  </a:lnTo>
                  <a:cubicBezTo>
                    <a:pt x="52253" y="1977869"/>
                    <a:pt x="0" y="1925616"/>
                    <a:pt x="0" y="1861159"/>
                  </a:cubicBezTo>
                  <a:lnTo>
                    <a:pt x="0" y="116710"/>
                  </a:lnTo>
                  <a:cubicBezTo>
                    <a:pt x="0" y="52253"/>
                    <a:pt x="52253" y="0"/>
                    <a:pt x="116710" y="0"/>
                  </a:cubicBezTo>
                  <a:close/>
                </a:path>
              </a:pathLst>
            </a:custGeom>
            <a:blipFill>
              <a:blip r:embed="rId3"/>
              <a:stretch>
                <a:fillRect l="-139923" r="-139923"/>
              </a:stretch>
            </a:blipFill>
          </p:spPr>
          <p:txBody>
            <a:bodyPr/>
            <a:lstStyle/>
            <a:p>
              <a:endParaRPr lang="en-US"/>
            </a:p>
          </p:txBody>
        </p:sp>
      </p:grpSp>
      <p:sp>
        <p:nvSpPr>
          <p:cNvPr id="6" name="TextBox 6"/>
          <p:cNvSpPr txBox="1"/>
          <p:nvPr/>
        </p:nvSpPr>
        <p:spPr>
          <a:xfrm>
            <a:off x="1028700" y="3055064"/>
            <a:ext cx="5495279" cy="530225"/>
          </a:xfrm>
          <a:prstGeom prst="rect">
            <a:avLst/>
          </a:prstGeom>
        </p:spPr>
        <p:txBody>
          <a:bodyPr lIns="0" tIns="0" rIns="0" bIns="0" rtlCol="0" anchor="t">
            <a:spAutoFit/>
          </a:bodyPr>
          <a:lstStyle/>
          <a:p>
            <a:pPr marL="0" lvl="0" indent="0" algn="r">
              <a:lnSpc>
                <a:spcPts val="3999"/>
              </a:lnSpc>
              <a:spcBef>
                <a:spcPct val="0"/>
              </a:spcBef>
            </a:pPr>
            <a:r>
              <a:rPr lang="en-US" sz="3999" b="1" spc="-79">
                <a:solidFill>
                  <a:srgbClr val="000000"/>
                </a:solidFill>
                <a:latin typeface="Proxima Nova Bold"/>
                <a:ea typeface="Proxima Nova Bold"/>
                <a:cs typeface="Proxima Nova Bold"/>
                <a:sym typeface="Proxima Nova Bold"/>
              </a:rPr>
              <a:t>iPhone Culture</a:t>
            </a:r>
          </a:p>
        </p:txBody>
      </p:sp>
      <p:grpSp>
        <p:nvGrpSpPr>
          <p:cNvPr id="7" name="Group 7"/>
          <p:cNvGrpSpPr/>
          <p:nvPr/>
        </p:nvGrpSpPr>
        <p:grpSpPr>
          <a:xfrm>
            <a:off x="11665871" y="2222738"/>
            <a:ext cx="4851829" cy="1358900"/>
            <a:chOff x="0" y="0"/>
            <a:chExt cx="6469105" cy="1811867"/>
          </a:xfrm>
        </p:grpSpPr>
        <p:sp>
          <p:nvSpPr>
            <p:cNvPr id="8" name="TextBox 8"/>
            <p:cNvSpPr txBox="1"/>
            <p:nvPr/>
          </p:nvSpPr>
          <p:spPr>
            <a:xfrm>
              <a:off x="1004561" y="-47625"/>
              <a:ext cx="5464544" cy="1859492"/>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Announced J</a:t>
              </a:r>
              <a:r>
                <a:rPr lang="en-US" sz="2000" u="none" strike="noStrike" spc="-10">
                  <a:solidFill>
                    <a:srgbClr val="000000"/>
                  </a:solidFill>
                  <a:latin typeface="Proxima Nova"/>
                  <a:ea typeface="Proxima Nova"/>
                  <a:cs typeface="Proxima Nova"/>
                  <a:sym typeface="Proxima Nova"/>
                </a:rPr>
                <a:t>an 9, 2007; released June 29, 2007. Sold 1 million units in 7 weeks, sold about 2 million in the first year.</a:t>
              </a:r>
            </a:p>
          </p:txBody>
        </p:sp>
        <p:sp>
          <p:nvSpPr>
            <p:cNvPr id="9" name="TextBox 9"/>
            <p:cNvSpPr txBox="1"/>
            <p:nvPr/>
          </p:nvSpPr>
          <p:spPr>
            <a:xfrm>
              <a:off x="0" y="-12700"/>
              <a:ext cx="623561" cy="515620"/>
            </a:xfrm>
            <a:prstGeom prst="rect">
              <a:avLst/>
            </a:prstGeom>
          </p:spPr>
          <p:txBody>
            <a:bodyPr lIns="0" tIns="0" rIns="0" bIns="0" rtlCol="0" anchor="t">
              <a:spAutoFit/>
            </a:bodyPr>
            <a:lstStyle/>
            <a:p>
              <a:pPr marL="518158" lvl="1" indent="-259079" algn="r">
                <a:lnSpc>
                  <a:spcPts val="3359"/>
                </a:lnSpc>
                <a:buFont typeface="Arial"/>
                <a:buChar char="•"/>
              </a:pPr>
              <a:endParaRPr/>
            </a:p>
          </p:txBody>
        </p:sp>
      </p:grpSp>
      <p:sp>
        <p:nvSpPr>
          <p:cNvPr id="10" name="TextBox 10"/>
          <p:cNvSpPr txBox="1"/>
          <p:nvPr/>
        </p:nvSpPr>
        <p:spPr>
          <a:xfrm>
            <a:off x="3053698" y="3836591"/>
            <a:ext cx="3470281" cy="379095"/>
          </a:xfrm>
          <a:prstGeom prst="rect">
            <a:avLst/>
          </a:prstGeom>
        </p:spPr>
        <p:txBody>
          <a:bodyPr lIns="0" tIns="0" rIns="0" bIns="0" rtlCol="0" anchor="t">
            <a:spAutoFit/>
          </a:bodyPr>
          <a:lstStyle/>
          <a:p>
            <a:pPr marL="0" lvl="0" indent="0" algn="r">
              <a:lnSpc>
                <a:spcPts val="3119"/>
              </a:lnSpc>
              <a:spcBef>
                <a:spcPct val="0"/>
              </a:spcBef>
            </a:pPr>
            <a:r>
              <a:rPr lang="en-US" sz="2399" b="1">
                <a:solidFill>
                  <a:srgbClr val="7252A5"/>
                </a:solidFill>
                <a:latin typeface="Proxima Nova Bold"/>
                <a:ea typeface="Proxima Nova Bold"/>
                <a:cs typeface="Proxima Nova Bold"/>
                <a:sym typeface="Proxima Nova Bold"/>
              </a:rPr>
              <a:t>Innovative Success </a:t>
            </a:r>
          </a:p>
        </p:txBody>
      </p:sp>
      <p:grpSp>
        <p:nvGrpSpPr>
          <p:cNvPr id="11" name="Group 11"/>
          <p:cNvGrpSpPr/>
          <p:nvPr/>
        </p:nvGrpSpPr>
        <p:grpSpPr>
          <a:xfrm>
            <a:off x="8653900" y="1365780"/>
            <a:ext cx="980200" cy="268117"/>
            <a:chOff x="0" y="0"/>
            <a:chExt cx="1306933" cy="357489"/>
          </a:xfrm>
        </p:grpSpPr>
        <p:grpSp>
          <p:nvGrpSpPr>
            <p:cNvPr id="12" name="Group 12"/>
            <p:cNvGrpSpPr/>
            <p:nvPr/>
          </p:nvGrpSpPr>
          <p:grpSpPr>
            <a:xfrm>
              <a:off x="0" y="0"/>
              <a:ext cx="1306933" cy="357489"/>
              <a:chOff x="0" y="0"/>
              <a:chExt cx="352075" cy="96304"/>
            </a:xfrm>
          </p:grpSpPr>
          <p:sp>
            <p:nvSpPr>
              <p:cNvPr id="13" name="Freeform 13"/>
              <p:cNvSpPr/>
              <p:nvPr/>
            </p:nvSpPr>
            <p:spPr>
              <a:xfrm>
                <a:off x="0" y="0"/>
                <a:ext cx="352075" cy="96304"/>
              </a:xfrm>
              <a:custGeom>
                <a:avLst/>
                <a:gdLst/>
                <a:ahLst/>
                <a:cxnLst/>
                <a:rect l="l" t="t" r="r" b="b"/>
                <a:pathLst>
                  <a:path w="352075" h="96304">
                    <a:moveTo>
                      <a:pt x="48152" y="0"/>
                    </a:moveTo>
                    <a:lnTo>
                      <a:pt x="303923" y="0"/>
                    </a:lnTo>
                    <a:cubicBezTo>
                      <a:pt x="316693" y="0"/>
                      <a:pt x="328941" y="5073"/>
                      <a:pt x="337971" y="14103"/>
                    </a:cubicBezTo>
                    <a:cubicBezTo>
                      <a:pt x="347002" y="23134"/>
                      <a:pt x="352075" y="35381"/>
                      <a:pt x="352075" y="48152"/>
                    </a:cubicBezTo>
                    <a:lnTo>
                      <a:pt x="352075" y="48152"/>
                    </a:lnTo>
                    <a:cubicBezTo>
                      <a:pt x="352075" y="60923"/>
                      <a:pt x="347002" y="73170"/>
                      <a:pt x="337971" y="82201"/>
                    </a:cubicBezTo>
                    <a:cubicBezTo>
                      <a:pt x="328941" y="91231"/>
                      <a:pt x="316693" y="96304"/>
                      <a:pt x="303923" y="96304"/>
                    </a:cubicBezTo>
                    <a:lnTo>
                      <a:pt x="48152" y="96304"/>
                    </a:lnTo>
                    <a:cubicBezTo>
                      <a:pt x="35381" y="96304"/>
                      <a:pt x="23134" y="91231"/>
                      <a:pt x="14103" y="82201"/>
                    </a:cubicBezTo>
                    <a:cubicBezTo>
                      <a:pt x="5073" y="73170"/>
                      <a:pt x="0" y="60923"/>
                      <a:pt x="0" y="48152"/>
                    </a:cubicBezTo>
                    <a:lnTo>
                      <a:pt x="0" y="48152"/>
                    </a:lnTo>
                    <a:cubicBezTo>
                      <a:pt x="0" y="35381"/>
                      <a:pt x="5073" y="23134"/>
                      <a:pt x="14103" y="14103"/>
                    </a:cubicBezTo>
                    <a:cubicBezTo>
                      <a:pt x="23134" y="5073"/>
                      <a:pt x="35381" y="0"/>
                      <a:pt x="48152" y="0"/>
                    </a:cubicBezTo>
                    <a:close/>
                  </a:path>
                </a:pathLst>
              </a:custGeom>
              <a:solidFill>
                <a:srgbClr val="000000"/>
              </a:solidFill>
            </p:spPr>
            <p:txBody>
              <a:bodyPr/>
              <a:lstStyle/>
              <a:p>
                <a:endParaRPr lang="en-US"/>
              </a:p>
            </p:txBody>
          </p:sp>
          <p:sp>
            <p:nvSpPr>
              <p:cNvPr id="14" name="TextBox 14"/>
              <p:cNvSpPr txBox="1"/>
              <p:nvPr/>
            </p:nvSpPr>
            <p:spPr>
              <a:xfrm>
                <a:off x="0" y="-9525"/>
                <a:ext cx="352075" cy="105829"/>
              </a:xfrm>
              <a:prstGeom prst="rect">
                <a:avLst/>
              </a:prstGeom>
            </p:spPr>
            <p:txBody>
              <a:bodyPr lIns="50800" tIns="50800" rIns="50800" bIns="50800" rtlCol="0" anchor="ctr"/>
              <a:lstStyle/>
              <a:p>
                <a:pPr algn="ctr">
                  <a:lnSpc>
                    <a:spcPts val="140"/>
                  </a:lnSpc>
                </a:pPr>
                <a:endParaRPr/>
              </a:p>
            </p:txBody>
          </p:sp>
        </p:grpSp>
        <p:grpSp>
          <p:nvGrpSpPr>
            <p:cNvPr id="15" name="Group 15"/>
            <p:cNvGrpSpPr/>
            <p:nvPr/>
          </p:nvGrpSpPr>
          <p:grpSpPr>
            <a:xfrm>
              <a:off x="1038915" y="80274"/>
              <a:ext cx="191660" cy="196940"/>
              <a:chOff x="0" y="0"/>
              <a:chExt cx="812800" cy="835191"/>
            </a:xfrm>
          </p:grpSpPr>
          <p:sp>
            <p:nvSpPr>
              <p:cNvPr id="16" name="Freeform 16"/>
              <p:cNvSpPr/>
              <p:nvPr/>
            </p:nvSpPr>
            <p:spPr>
              <a:xfrm>
                <a:off x="0" y="0"/>
                <a:ext cx="812800" cy="835191"/>
              </a:xfrm>
              <a:custGeom>
                <a:avLst/>
                <a:gdLst/>
                <a:ahLst/>
                <a:cxnLst/>
                <a:rect l="l" t="t" r="r" b="b"/>
                <a:pathLst>
                  <a:path w="812800" h="835191">
                    <a:moveTo>
                      <a:pt x="406400" y="0"/>
                    </a:moveTo>
                    <a:cubicBezTo>
                      <a:pt x="181951" y="0"/>
                      <a:pt x="0" y="186964"/>
                      <a:pt x="0" y="417596"/>
                    </a:cubicBezTo>
                    <a:cubicBezTo>
                      <a:pt x="0" y="648227"/>
                      <a:pt x="181951" y="835191"/>
                      <a:pt x="406400" y="835191"/>
                    </a:cubicBezTo>
                    <a:cubicBezTo>
                      <a:pt x="630849" y="835191"/>
                      <a:pt x="812800" y="648227"/>
                      <a:pt x="812800" y="417596"/>
                    </a:cubicBezTo>
                    <a:cubicBezTo>
                      <a:pt x="812800" y="186964"/>
                      <a:pt x="630849" y="0"/>
                      <a:pt x="406400" y="0"/>
                    </a:cubicBezTo>
                    <a:close/>
                  </a:path>
                </a:pathLst>
              </a:custGeom>
              <a:solidFill>
                <a:srgbClr val="353433"/>
              </a:solidFill>
            </p:spPr>
            <p:txBody>
              <a:bodyPr/>
              <a:lstStyle/>
              <a:p>
                <a:endParaRPr lang="en-US"/>
              </a:p>
            </p:txBody>
          </p:sp>
          <p:sp>
            <p:nvSpPr>
              <p:cNvPr id="17" name="TextBox 17"/>
              <p:cNvSpPr txBox="1"/>
              <p:nvPr/>
            </p:nvSpPr>
            <p:spPr>
              <a:xfrm>
                <a:off x="76200" y="68774"/>
                <a:ext cx="660400" cy="688118"/>
              </a:xfrm>
              <a:prstGeom prst="rect">
                <a:avLst/>
              </a:prstGeom>
            </p:spPr>
            <p:txBody>
              <a:bodyPr lIns="50800" tIns="50800" rIns="50800" bIns="50800" rtlCol="0" anchor="ctr"/>
              <a:lstStyle/>
              <a:p>
                <a:pPr algn="ctr">
                  <a:lnSpc>
                    <a:spcPts val="140"/>
                  </a:lnSpc>
                </a:pPr>
                <a:endParaRPr/>
              </a:p>
            </p:txBody>
          </p:sp>
        </p:grpSp>
      </p:grpSp>
      <p:sp>
        <p:nvSpPr>
          <p:cNvPr id="18" name="TextBox 18"/>
          <p:cNvSpPr txBox="1"/>
          <p:nvPr/>
        </p:nvSpPr>
        <p:spPr>
          <a:xfrm>
            <a:off x="2652433" y="4434761"/>
            <a:ext cx="3871546" cy="2816225"/>
          </a:xfrm>
          <a:prstGeom prst="rect">
            <a:avLst/>
          </a:prstGeom>
        </p:spPr>
        <p:txBody>
          <a:bodyPr lIns="0" tIns="0" rIns="0" bIns="0" rtlCol="0" anchor="t">
            <a:spAutoFit/>
          </a:bodyPr>
          <a:lstStyle/>
          <a:p>
            <a:pPr algn="r">
              <a:lnSpc>
                <a:spcPts val="2800"/>
              </a:lnSpc>
              <a:spcBef>
                <a:spcPct val="0"/>
              </a:spcBef>
            </a:pPr>
            <a:r>
              <a:rPr lang="en-US" sz="2000" spc="-10">
                <a:solidFill>
                  <a:srgbClr val="000000"/>
                </a:solidFill>
                <a:latin typeface="Proxima Nova"/>
                <a:ea typeface="Proxima Nova"/>
                <a:cs typeface="Proxima Nova"/>
                <a:sym typeface="Proxima Nova"/>
              </a:rPr>
              <a:t>When Apple first released the iPhone it shaped culture significancy and made it huge in the world of technology. Today it is  dominating the smartphone culture, while fostering user loyalty through innovation, security, and continuous updates.  </a:t>
            </a:r>
          </a:p>
        </p:txBody>
      </p:sp>
      <p:grpSp>
        <p:nvGrpSpPr>
          <p:cNvPr id="19" name="Group 19"/>
          <p:cNvGrpSpPr/>
          <p:nvPr/>
        </p:nvGrpSpPr>
        <p:grpSpPr>
          <a:xfrm>
            <a:off x="11684752" y="4221242"/>
            <a:ext cx="4832948" cy="1778635"/>
            <a:chOff x="0" y="0"/>
            <a:chExt cx="6443931" cy="2371513"/>
          </a:xfrm>
        </p:grpSpPr>
        <p:sp>
          <p:nvSpPr>
            <p:cNvPr id="20" name="TextBox 20"/>
            <p:cNvSpPr txBox="1"/>
            <p:nvPr/>
          </p:nvSpPr>
          <p:spPr>
            <a:xfrm>
              <a:off x="979387" y="42122"/>
              <a:ext cx="5464544" cy="2329392"/>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Hol</a:t>
              </a:r>
              <a:r>
                <a:rPr lang="en-US" sz="2000" u="none" strike="noStrike" spc="-10">
                  <a:solidFill>
                    <a:srgbClr val="000000"/>
                  </a:solidFill>
                  <a:latin typeface="Proxima Nova"/>
                  <a:ea typeface="Proxima Nova"/>
                  <a:cs typeface="Proxima Nova"/>
                  <a:sym typeface="Proxima Nova"/>
                </a:rPr>
                <a:t>ds 61% of the U.S. smartphone market as of 2024. iPhone users spend more time on devices and are  loyal to the company, often keeping phones for 2+ years.</a:t>
              </a:r>
            </a:p>
          </p:txBody>
        </p:sp>
        <p:sp>
          <p:nvSpPr>
            <p:cNvPr id="21" name="TextBox 21"/>
            <p:cNvSpPr txBox="1"/>
            <p:nvPr/>
          </p:nvSpPr>
          <p:spPr>
            <a:xfrm>
              <a:off x="0" y="-38100"/>
              <a:ext cx="623561" cy="515620"/>
            </a:xfrm>
            <a:prstGeom prst="rect">
              <a:avLst/>
            </a:prstGeom>
          </p:spPr>
          <p:txBody>
            <a:bodyPr lIns="0" tIns="0" rIns="0" bIns="0" rtlCol="0" anchor="t">
              <a:spAutoFit/>
            </a:bodyPr>
            <a:lstStyle/>
            <a:p>
              <a:pPr marL="518158" lvl="1" indent="-259079" algn="r">
                <a:lnSpc>
                  <a:spcPts val="3359"/>
                </a:lnSpc>
                <a:buFont typeface="Arial"/>
                <a:buChar char="•"/>
              </a:pPr>
              <a:endParaRPr/>
            </a:p>
          </p:txBody>
        </p:sp>
      </p:grpSp>
      <p:grpSp>
        <p:nvGrpSpPr>
          <p:cNvPr id="22" name="Group 22"/>
          <p:cNvGrpSpPr/>
          <p:nvPr/>
        </p:nvGrpSpPr>
        <p:grpSpPr>
          <a:xfrm>
            <a:off x="11665871" y="6638052"/>
            <a:ext cx="4832948" cy="1426210"/>
            <a:chOff x="0" y="0"/>
            <a:chExt cx="6443931" cy="1901613"/>
          </a:xfrm>
        </p:grpSpPr>
        <p:sp>
          <p:nvSpPr>
            <p:cNvPr id="23" name="TextBox 23"/>
            <p:cNvSpPr txBox="1"/>
            <p:nvPr/>
          </p:nvSpPr>
          <p:spPr>
            <a:xfrm>
              <a:off x="979387" y="42122"/>
              <a:ext cx="5464544" cy="1859492"/>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T</a:t>
              </a:r>
              <a:r>
                <a:rPr lang="en-US" sz="2000" u="none" strike="noStrike" spc="-10">
                  <a:solidFill>
                    <a:srgbClr val="000000"/>
                  </a:solidFill>
                  <a:latin typeface="Proxima Nova"/>
                  <a:ea typeface="Proxima Nova"/>
                  <a:cs typeface="Proxima Nova"/>
                  <a:sym typeface="Proxima Nova"/>
                </a:rPr>
                <a:t>he iPhone is a groundbreaking device that reshaped technology, media, communication, and daily life worldwide.</a:t>
              </a:r>
            </a:p>
          </p:txBody>
        </p:sp>
        <p:sp>
          <p:nvSpPr>
            <p:cNvPr id="24" name="TextBox 24"/>
            <p:cNvSpPr txBox="1"/>
            <p:nvPr/>
          </p:nvSpPr>
          <p:spPr>
            <a:xfrm>
              <a:off x="0" y="-38100"/>
              <a:ext cx="623561" cy="515620"/>
            </a:xfrm>
            <a:prstGeom prst="rect">
              <a:avLst/>
            </a:prstGeom>
          </p:spPr>
          <p:txBody>
            <a:bodyPr lIns="0" tIns="0" rIns="0" bIns="0" rtlCol="0" anchor="t">
              <a:spAutoFit/>
            </a:bodyPr>
            <a:lstStyle/>
            <a:p>
              <a:pPr marL="518158" lvl="1" indent="-259079" algn="r">
                <a:lnSpc>
                  <a:spcPts val="3359"/>
                </a:lnSpc>
                <a:buFont typeface="Arial"/>
                <a:buChar char="•"/>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Freeform 3"/>
          <p:cNvSpPr/>
          <p:nvPr/>
        </p:nvSpPr>
        <p:spPr>
          <a:xfrm rot="-5400000">
            <a:off x="7519452" y="2410615"/>
            <a:ext cx="3245965" cy="6675507"/>
          </a:xfrm>
          <a:custGeom>
            <a:avLst/>
            <a:gdLst/>
            <a:ahLst/>
            <a:cxnLst/>
            <a:rect l="l" t="t" r="r" b="b"/>
            <a:pathLst>
              <a:path w="3245965" h="6675507">
                <a:moveTo>
                  <a:pt x="0" y="0"/>
                </a:moveTo>
                <a:lnTo>
                  <a:pt x="3245966" y="0"/>
                </a:lnTo>
                <a:lnTo>
                  <a:pt x="3245966" y="6675508"/>
                </a:lnTo>
                <a:lnTo>
                  <a:pt x="0" y="6675508"/>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rot="-5400000">
            <a:off x="7614377" y="2488162"/>
            <a:ext cx="3056116" cy="6520413"/>
            <a:chOff x="0" y="0"/>
            <a:chExt cx="764112" cy="1630281"/>
          </a:xfrm>
        </p:grpSpPr>
        <p:sp>
          <p:nvSpPr>
            <p:cNvPr id="5" name="Freeform 5"/>
            <p:cNvSpPr/>
            <p:nvPr/>
          </p:nvSpPr>
          <p:spPr>
            <a:xfrm>
              <a:off x="0" y="0"/>
              <a:ext cx="764112" cy="1630281"/>
            </a:xfrm>
            <a:custGeom>
              <a:avLst/>
              <a:gdLst/>
              <a:ahLst/>
              <a:cxnLst/>
              <a:rect l="l" t="t" r="r" b="b"/>
              <a:pathLst>
                <a:path w="764112" h="1630281">
                  <a:moveTo>
                    <a:pt x="108930" y="0"/>
                  </a:moveTo>
                  <a:lnTo>
                    <a:pt x="655182" y="0"/>
                  </a:lnTo>
                  <a:cubicBezTo>
                    <a:pt x="684072" y="0"/>
                    <a:pt x="711779" y="11477"/>
                    <a:pt x="732207" y="31905"/>
                  </a:cubicBezTo>
                  <a:cubicBezTo>
                    <a:pt x="752636" y="52333"/>
                    <a:pt x="764112" y="80040"/>
                    <a:pt x="764112" y="108930"/>
                  </a:cubicBezTo>
                  <a:lnTo>
                    <a:pt x="764112" y="1521351"/>
                  </a:lnTo>
                  <a:cubicBezTo>
                    <a:pt x="764112" y="1550241"/>
                    <a:pt x="752636" y="1577948"/>
                    <a:pt x="732207" y="1598376"/>
                  </a:cubicBezTo>
                  <a:cubicBezTo>
                    <a:pt x="711779" y="1618804"/>
                    <a:pt x="684072" y="1630281"/>
                    <a:pt x="655182" y="1630281"/>
                  </a:cubicBezTo>
                  <a:lnTo>
                    <a:pt x="108930" y="1630281"/>
                  </a:lnTo>
                  <a:cubicBezTo>
                    <a:pt x="80040" y="1630281"/>
                    <a:pt x="52333" y="1618804"/>
                    <a:pt x="31905" y="1598376"/>
                  </a:cubicBezTo>
                  <a:cubicBezTo>
                    <a:pt x="11477" y="1577948"/>
                    <a:pt x="0" y="1550241"/>
                    <a:pt x="0" y="1521351"/>
                  </a:cubicBezTo>
                  <a:lnTo>
                    <a:pt x="0" y="108930"/>
                  </a:lnTo>
                  <a:cubicBezTo>
                    <a:pt x="0" y="80040"/>
                    <a:pt x="11477" y="52333"/>
                    <a:pt x="31905" y="31905"/>
                  </a:cubicBezTo>
                  <a:cubicBezTo>
                    <a:pt x="52333" y="11477"/>
                    <a:pt x="80040" y="0"/>
                    <a:pt x="108930" y="0"/>
                  </a:cubicBezTo>
                  <a:close/>
                </a:path>
              </a:pathLst>
            </a:custGeom>
            <a:blipFill>
              <a:blip r:embed="rId3"/>
              <a:stretch>
                <a:fillRect l="-140284" r="-140284"/>
              </a:stretch>
            </a:blipFill>
          </p:spPr>
          <p:txBody>
            <a:bodyPr/>
            <a:lstStyle/>
            <a:p>
              <a:endParaRPr lang="en-US"/>
            </a:p>
          </p:txBody>
        </p:sp>
      </p:grpSp>
      <p:sp>
        <p:nvSpPr>
          <p:cNvPr id="6" name="TextBox 6"/>
          <p:cNvSpPr txBox="1"/>
          <p:nvPr/>
        </p:nvSpPr>
        <p:spPr>
          <a:xfrm>
            <a:off x="4054660" y="1727873"/>
            <a:ext cx="10175551" cy="530225"/>
          </a:xfrm>
          <a:prstGeom prst="rect">
            <a:avLst/>
          </a:prstGeom>
        </p:spPr>
        <p:txBody>
          <a:bodyPr lIns="0" tIns="0" rIns="0" bIns="0" rtlCol="0" anchor="t">
            <a:spAutoFit/>
          </a:bodyPr>
          <a:lstStyle/>
          <a:p>
            <a:pPr marL="0" lvl="0" indent="0" algn="ctr">
              <a:lnSpc>
                <a:spcPts val="3999"/>
              </a:lnSpc>
              <a:spcBef>
                <a:spcPct val="0"/>
              </a:spcBef>
            </a:pPr>
            <a:r>
              <a:rPr lang="en-US" sz="3999" b="1" spc="-79">
                <a:solidFill>
                  <a:srgbClr val="000000"/>
                </a:solidFill>
                <a:latin typeface="Proxima Nova Bold"/>
                <a:ea typeface="Proxima Nova Bold"/>
                <a:cs typeface="Proxima Nova Bold"/>
                <a:sym typeface="Proxima Nova Bold"/>
              </a:rPr>
              <a:t>Catalyst to the Culture </a:t>
            </a:r>
          </a:p>
        </p:txBody>
      </p:sp>
      <p:sp>
        <p:nvSpPr>
          <p:cNvPr id="7" name="TextBox 7"/>
          <p:cNvSpPr txBox="1"/>
          <p:nvPr/>
        </p:nvSpPr>
        <p:spPr>
          <a:xfrm>
            <a:off x="6985158" y="2591473"/>
            <a:ext cx="4314555" cy="379095"/>
          </a:xfrm>
          <a:prstGeom prst="rect">
            <a:avLst/>
          </a:prstGeom>
        </p:spPr>
        <p:txBody>
          <a:bodyPr lIns="0" tIns="0" rIns="0" bIns="0" rtlCol="0" anchor="t">
            <a:spAutoFit/>
          </a:bodyPr>
          <a:lstStyle/>
          <a:p>
            <a:pPr marL="0" lvl="0" indent="0" algn="ctr">
              <a:lnSpc>
                <a:spcPts val="3119"/>
              </a:lnSpc>
              <a:spcBef>
                <a:spcPct val="0"/>
              </a:spcBef>
            </a:pPr>
            <a:r>
              <a:rPr lang="en-US" sz="2399" b="1">
                <a:solidFill>
                  <a:srgbClr val="7252A5"/>
                </a:solidFill>
                <a:latin typeface="Proxima Nova Bold"/>
                <a:ea typeface="Proxima Nova Bold"/>
                <a:cs typeface="Proxima Nova Bold"/>
                <a:sym typeface="Proxima Nova Bold"/>
              </a:rPr>
              <a:t>iPhone Significance </a:t>
            </a:r>
          </a:p>
        </p:txBody>
      </p:sp>
      <p:sp>
        <p:nvSpPr>
          <p:cNvPr id="8" name="TextBox 8"/>
          <p:cNvSpPr txBox="1"/>
          <p:nvPr/>
        </p:nvSpPr>
        <p:spPr>
          <a:xfrm>
            <a:off x="1972534" y="4077761"/>
            <a:ext cx="3120902" cy="2463800"/>
          </a:xfrm>
          <a:prstGeom prst="rect">
            <a:avLst/>
          </a:prstGeom>
        </p:spPr>
        <p:txBody>
          <a:bodyPr lIns="0" tIns="0" rIns="0" bIns="0" rtlCol="0" anchor="t">
            <a:spAutoFit/>
          </a:bodyPr>
          <a:lstStyle/>
          <a:p>
            <a:pPr marL="0" lvl="0" indent="0" algn="l">
              <a:lnSpc>
                <a:spcPts val="2800"/>
              </a:lnSpc>
              <a:spcBef>
                <a:spcPct val="0"/>
              </a:spcBef>
            </a:pPr>
            <a:r>
              <a:rPr lang="en-US" sz="2000" spc="-10">
                <a:solidFill>
                  <a:srgbClr val="000000"/>
                </a:solidFill>
                <a:latin typeface="Proxima Nova"/>
                <a:ea typeface="Proxima Nova"/>
                <a:cs typeface="Proxima Nova"/>
                <a:sym typeface="Proxima Nova"/>
              </a:rPr>
              <a:t>Transformed communication, work, and media consumption. Introduced features like Messages, FaceTime, and the App Store for easy access to apps.</a:t>
            </a:r>
          </a:p>
        </p:txBody>
      </p:sp>
      <p:sp>
        <p:nvSpPr>
          <p:cNvPr id="9" name="TextBox 9"/>
          <p:cNvSpPr txBox="1"/>
          <p:nvPr/>
        </p:nvSpPr>
        <p:spPr>
          <a:xfrm>
            <a:off x="1972534" y="7228802"/>
            <a:ext cx="3120902" cy="1758950"/>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C</a:t>
            </a:r>
            <a:r>
              <a:rPr lang="en-US" sz="2000" u="none" strike="noStrike" spc="-10">
                <a:solidFill>
                  <a:srgbClr val="000000"/>
                </a:solidFill>
                <a:latin typeface="Proxima Nova"/>
                <a:ea typeface="Proxima Nova"/>
                <a:cs typeface="Proxima Nova"/>
                <a:sym typeface="Proxima Nova"/>
              </a:rPr>
              <a:t>ontinually updated in size, display, features, and functionality. Over 3 billion iPhones sold globally to date.</a:t>
            </a:r>
          </a:p>
        </p:txBody>
      </p:sp>
      <p:sp>
        <p:nvSpPr>
          <p:cNvPr id="10" name="TextBox 10"/>
          <p:cNvSpPr txBox="1"/>
          <p:nvPr/>
        </p:nvSpPr>
        <p:spPr>
          <a:xfrm>
            <a:off x="13949463" y="4077761"/>
            <a:ext cx="3120902" cy="1406525"/>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Able </a:t>
            </a:r>
            <a:r>
              <a:rPr lang="en-US" sz="2000" u="none" strike="noStrike" spc="-10">
                <a:solidFill>
                  <a:srgbClr val="000000"/>
                </a:solidFill>
                <a:latin typeface="Proxima Nova"/>
                <a:ea typeface="Proxima Nova"/>
                <a:cs typeface="Proxima Nova"/>
                <a:sym typeface="Proxima Nova"/>
              </a:rPr>
              <a:t>to gain trust throughout the years. IOS is able to secure data recovery and privacy. </a:t>
            </a:r>
          </a:p>
        </p:txBody>
      </p:sp>
      <p:sp>
        <p:nvSpPr>
          <p:cNvPr id="11" name="TextBox 11"/>
          <p:cNvSpPr txBox="1"/>
          <p:nvPr/>
        </p:nvSpPr>
        <p:spPr>
          <a:xfrm>
            <a:off x="1217635" y="7238327"/>
            <a:ext cx="467670" cy="396240"/>
          </a:xfrm>
          <a:prstGeom prst="rect">
            <a:avLst/>
          </a:prstGeom>
        </p:spPr>
        <p:txBody>
          <a:bodyPr lIns="0" tIns="0" rIns="0" bIns="0" rtlCol="0" anchor="t">
            <a:spAutoFit/>
          </a:bodyPr>
          <a:lstStyle/>
          <a:p>
            <a:pPr marL="0" lvl="0" indent="0" algn="r">
              <a:lnSpc>
                <a:spcPts val="3359"/>
              </a:lnSpc>
              <a:spcBef>
                <a:spcPct val="0"/>
              </a:spcBef>
            </a:pPr>
            <a:r>
              <a:rPr lang="en-US" sz="2399" b="1" u="none" strike="noStrike">
                <a:solidFill>
                  <a:srgbClr val="7252A5"/>
                </a:solidFill>
                <a:latin typeface="Proxima Nova Bold"/>
                <a:ea typeface="Proxima Nova Bold"/>
                <a:cs typeface="Proxima Nova Bold"/>
                <a:sym typeface="Proxima Nova Bold"/>
              </a:rPr>
              <a:t>02</a:t>
            </a:r>
          </a:p>
        </p:txBody>
      </p:sp>
      <p:sp>
        <p:nvSpPr>
          <p:cNvPr id="12" name="TextBox 12"/>
          <p:cNvSpPr txBox="1"/>
          <p:nvPr/>
        </p:nvSpPr>
        <p:spPr>
          <a:xfrm>
            <a:off x="13194564" y="4087286"/>
            <a:ext cx="467670" cy="396240"/>
          </a:xfrm>
          <a:prstGeom prst="rect">
            <a:avLst/>
          </a:prstGeom>
        </p:spPr>
        <p:txBody>
          <a:bodyPr lIns="0" tIns="0" rIns="0" bIns="0" rtlCol="0" anchor="t">
            <a:spAutoFit/>
          </a:bodyPr>
          <a:lstStyle/>
          <a:p>
            <a:pPr marL="0" lvl="0" indent="0" algn="r">
              <a:lnSpc>
                <a:spcPts val="3359"/>
              </a:lnSpc>
              <a:spcBef>
                <a:spcPct val="0"/>
              </a:spcBef>
            </a:pPr>
            <a:r>
              <a:rPr lang="en-US" sz="2399" b="1" u="none" strike="noStrike">
                <a:solidFill>
                  <a:srgbClr val="7252A5"/>
                </a:solidFill>
                <a:latin typeface="Proxima Nova Bold"/>
                <a:ea typeface="Proxima Nova Bold"/>
                <a:cs typeface="Proxima Nova Bold"/>
                <a:sym typeface="Proxima Nova Bold"/>
              </a:rPr>
              <a:t>03</a:t>
            </a:r>
          </a:p>
        </p:txBody>
      </p:sp>
      <p:sp>
        <p:nvSpPr>
          <p:cNvPr id="13" name="TextBox 13"/>
          <p:cNvSpPr txBox="1"/>
          <p:nvPr/>
        </p:nvSpPr>
        <p:spPr>
          <a:xfrm>
            <a:off x="1217635" y="4087286"/>
            <a:ext cx="467670" cy="396240"/>
          </a:xfrm>
          <a:prstGeom prst="rect">
            <a:avLst/>
          </a:prstGeom>
        </p:spPr>
        <p:txBody>
          <a:bodyPr lIns="0" tIns="0" rIns="0" bIns="0" rtlCol="0" anchor="t">
            <a:spAutoFit/>
          </a:bodyPr>
          <a:lstStyle/>
          <a:p>
            <a:pPr marL="0" lvl="0" indent="0" algn="r">
              <a:lnSpc>
                <a:spcPts val="3359"/>
              </a:lnSpc>
              <a:spcBef>
                <a:spcPct val="0"/>
              </a:spcBef>
            </a:pPr>
            <a:r>
              <a:rPr lang="en-US" sz="2399" b="1" u="none" strike="noStrike">
                <a:solidFill>
                  <a:srgbClr val="7252A5"/>
                </a:solidFill>
                <a:latin typeface="Proxima Nova Bold"/>
                <a:ea typeface="Proxima Nova Bold"/>
                <a:cs typeface="Proxima Nova Bold"/>
                <a:sym typeface="Proxima Nova Bold"/>
              </a:rPr>
              <a:t>01</a:t>
            </a:r>
          </a:p>
        </p:txBody>
      </p:sp>
      <p:sp>
        <p:nvSpPr>
          <p:cNvPr id="14" name="TextBox 14"/>
          <p:cNvSpPr txBox="1"/>
          <p:nvPr/>
        </p:nvSpPr>
        <p:spPr>
          <a:xfrm>
            <a:off x="13949463" y="6459717"/>
            <a:ext cx="3120902" cy="1406525"/>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Influencers and celebrities prioritize the use of an Apple smartphone. (All over social media)</a:t>
            </a:r>
          </a:p>
        </p:txBody>
      </p:sp>
      <p:sp>
        <p:nvSpPr>
          <p:cNvPr id="15" name="TextBox 15"/>
          <p:cNvSpPr txBox="1"/>
          <p:nvPr/>
        </p:nvSpPr>
        <p:spPr>
          <a:xfrm>
            <a:off x="13194564" y="6469242"/>
            <a:ext cx="467670" cy="396240"/>
          </a:xfrm>
          <a:prstGeom prst="rect">
            <a:avLst/>
          </a:prstGeom>
        </p:spPr>
        <p:txBody>
          <a:bodyPr lIns="0" tIns="0" rIns="0" bIns="0" rtlCol="0" anchor="t">
            <a:spAutoFit/>
          </a:bodyPr>
          <a:lstStyle/>
          <a:p>
            <a:pPr marL="0" lvl="0" indent="0" algn="r">
              <a:lnSpc>
                <a:spcPts val="3359"/>
              </a:lnSpc>
              <a:spcBef>
                <a:spcPct val="0"/>
              </a:spcBef>
            </a:pPr>
            <a:r>
              <a:rPr lang="en-US" sz="2399" b="1" u="none" strike="noStrike">
                <a:solidFill>
                  <a:srgbClr val="7252A5"/>
                </a:solidFill>
                <a:latin typeface="Proxima Nova Bold"/>
                <a:ea typeface="Proxima Nova Bold"/>
                <a:cs typeface="Proxima Nova Bold"/>
                <a:sym typeface="Proxima Nova Bold"/>
              </a:rPr>
              <a:t>04</a:t>
            </a:r>
          </a:p>
        </p:txBody>
      </p:sp>
      <p:grpSp>
        <p:nvGrpSpPr>
          <p:cNvPr id="16" name="Group 16"/>
          <p:cNvGrpSpPr/>
          <p:nvPr/>
        </p:nvGrpSpPr>
        <p:grpSpPr>
          <a:xfrm rot="-5400000">
            <a:off x="5735241" y="5638391"/>
            <a:ext cx="804131" cy="219956"/>
            <a:chOff x="0" y="0"/>
            <a:chExt cx="1072175" cy="293275"/>
          </a:xfrm>
        </p:grpSpPr>
        <p:grpSp>
          <p:nvGrpSpPr>
            <p:cNvPr id="17" name="Group 17"/>
            <p:cNvGrpSpPr/>
            <p:nvPr/>
          </p:nvGrpSpPr>
          <p:grpSpPr>
            <a:xfrm>
              <a:off x="0" y="0"/>
              <a:ext cx="1072175" cy="293275"/>
              <a:chOff x="0" y="0"/>
              <a:chExt cx="352075" cy="96304"/>
            </a:xfrm>
          </p:grpSpPr>
          <p:sp>
            <p:nvSpPr>
              <p:cNvPr id="18" name="Freeform 18"/>
              <p:cNvSpPr/>
              <p:nvPr/>
            </p:nvSpPr>
            <p:spPr>
              <a:xfrm>
                <a:off x="0" y="0"/>
                <a:ext cx="352075" cy="96304"/>
              </a:xfrm>
              <a:custGeom>
                <a:avLst/>
                <a:gdLst/>
                <a:ahLst/>
                <a:cxnLst/>
                <a:rect l="l" t="t" r="r" b="b"/>
                <a:pathLst>
                  <a:path w="352075" h="96304">
                    <a:moveTo>
                      <a:pt x="48152" y="0"/>
                    </a:moveTo>
                    <a:lnTo>
                      <a:pt x="303923" y="0"/>
                    </a:lnTo>
                    <a:cubicBezTo>
                      <a:pt x="316693" y="0"/>
                      <a:pt x="328941" y="5073"/>
                      <a:pt x="337971" y="14103"/>
                    </a:cubicBezTo>
                    <a:cubicBezTo>
                      <a:pt x="347002" y="23134"/>
                      <a:pt x="352075" y="35381"/>
                      <a:pt x="352075" y="48152"/>
                    </a:cubicBezTo>
                    <a:lnTo>
                      <a:pt x="352075" y="48152"/>
                    </a:lnTo>
                    <a:cubicBezTo>
                      <a:pt x="352075" y="60923"/>
                      <a:pt x="347002" y="73170"/>
                      <a:pt x="337971" y="82201"/>
                    </a:cubicBezTo>
                    <a:cubicBezTo>
                      <a:pt x="328941" y="91231"/>
                      <a:pt x="316693" y="96304"/>
                      <a:pt x="303923" y="96304"/>
                    </a:cubicBezTo>
                    <a:lnTo>
                      <a:pt x="48152" y="96304"/>
                    </a:lnTo>
                    <a:cubicBezTo>
                      <a:pt x="35381" y="96304"/>
                      <a:pt x="23134" y="91231"/>
                      <a:pt x="14103" y="82201"/>
                    </a:cubicBezTo>
                    <a:cubicBezTo>
                      <a:pt x="5073" y="73170"/>
                      <a:pt x="0" y="60923"/>
                      <a:pt x="0" y="48152"/>
                    </a:cubicBezTo>
                    <a:lnTo>
                      <a:pt x="0" y="48152"/>
                    </a:lnTo>
                    <a:cubicBezTo>
                      <a:pt x="0" y="35381"/>
                      <a:pt x="5073" y="23134"/>
                      <a:pt x="14103" y="14103"/>
                    </a:cubicBezTo>
                    <a:cubicBezTo>
                      <a:pt x="23134" y="5073"/>
                      <a:pt x="35381" y="0"/>
                      <a:pt x="48152" y="0"/>
                    </a:cubicBezTo>
                    <a:close/>
                  </a:path>
                </a:pathLst>
              </a:custGeom>
              <a:solidFill>
                <a:srgbClr val="000000"/>
              </a:solidFill>
            </p:spPr>
            <p:txBody>
              <a:bodyPr/>
              <a:lstStyle/>
              <a:p>
                <a:endParaRPr lang="en-US"/>
              </a:p>
            </p:txBody>
          </p:sp>
          <p:sp>
            <p:nvSpPr>
              <p:cNvPr id="19" name="TextBox 19"/>
              <p:cNvSpPr txBox="1"/>
              <p:nvPr/>
            </p:nvSpPr>
            <p:spPr>
              <a:xfrm>
                <a:off x="0" y="-9525"/>
                <a:ext cx="352075" cy="105829"/>
              </a:xfrm>
              <a:prstGeom prst="rect">
                <a:avLst/>
              </a:prstGeom>
            </p:spPr>
            <p:txBody>
              <a:bodyPr lIns="50800" tIns="50800" rIns="50800" bIns="50800" rtlCol="0" anchor="ctr"/>
              <a:lstStyle/>
              <a:p>
                <a:pPr algn="ctr">
                  <a:lnSpc>
                    <a:spcPts val="140"/>
                  </a:lnSpc>
                </a:pPr>
                <a:endParaRPr/>
              </a:p>
            </p:txBody>
          </p:sp>
        </p:grpSp>
        <p:grpSp>
          <p:nvGrpSpPr>
            <p:cNvPr id="20" name="Group 20"/>
            <p:cNvGrpSpPr/>
            <p:nvPr/>
          </p:nvGrpSpPr>
          <p:grpSpPr>
            <a:xfrm>
              <a:off x="852300" y="65855"/>
              <a:ext cx="157233" cy="161565"/>
              <a:chOff x="0" y="0"/>
              <a:chExt cx="812800" cy="835191"/>
            </a:xfrm>
          </p:grpSpPr>
          <p:sp>
            <p:nvSpPr>
              <p:cNvPr id="21" name="Freeform 21"/>
              <p:cNvSpPr/>
              <p:nvPr/>
            </p:nvSpPr>
            <p:spPr>
              <a:xfrm>
                <a:off x="0" y="0"/>
                <a:ext cx="812800" cy="835191"/>
              </a:xfrm>
              <a:custGeom>
                <a:avLst/>
                <a:gdLst/>
                <a:ahLst/>
                <a:cxnLst/>
                <a:rect l="l" t="t" r="r" b="b"/>
                <a:pathLst>
                  <a:path w="812800" h="835191">
                    <a:moveTo>
                      <a:pt x="406400" y="0"/>
                    </a:moveTo>
                    <a:cubicBezTo>
                      <a:pt x="181951" y="0"/>
                      <a:pt x="0" y="186964"/>
                      <a:pt x="0" y="417596"/>
                    </a:cubicBezTo>
                    <a:cubicBezTo>
                      <a:pt x="0" y="648227"/>
                      <a:pt x="181951" y="835191"/>
                      <a:pt x="406400" y="835191"/>
                    </a:cubicBezTo>
                    <a:cubicBezTo>
                      <a:pt x="630849" y="835191"/>
                      <a:pt x="812800" y="648227"/>
                      <a:pt x="812800" y="417596"/>
                    </a:cubicBezTo>
                    <a:cubicBezTo>
                      <a:pt x="812800" y="186964"/>
                      <a:pt x="630849" y="0"/>
                      <a:pt x="406400" y="0"/>
                    </a:cubicBezTo>
                    <a:close/>
                  </a:path>
                </a:pathLst>
              </a:custGeom>
              <a:solidFill>
                <a:srgbClr val="353433"/>
              </a:solidFill>
            </p:spPr>
            <p:txBody>
              <a:bodyPr/>
              <a:lstStyle/>
              <a:p>
                <a:endParaRPr lang="en-US"/>
              </a:p>
            </p:txBody>
          </p:sp>
          <p:sp>
            <p:nvSpPr>
              <p:cNvPr id="22" name="TextBox 22"/>
              <p:cNvSpPr txBox="1"/>
              <p:nvPr/>
            </p:nvSpPr>
            <p:spPr>
              <a:xfrm>
                <a:off x="76200" y="68774"/>
                <a:ext cx="660400" cy="688118"/>
              </a:xfrm>
              <a:prstGeom prst="rect">
                <a:avLst/>
              </a:prstGeom>
            </p:spPr>
            <p:txBody>
              <a:bodyPr lIns="50800" tIns="50800" rIns="50800" bIns="50800" rtlCol="0" anchor="ctr"/>
              <a:lstStyle/>
              <a:p>
                <a:pPr algn="ctr">
                  <a:lnSpc>
                    <a:spcPts val="140"/>
                  </a:lnSpc>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TextBox 3"/>
          <p:cNvSpPr txBox="1"/>
          <p:nvPr/>
        </p:nvSpPr>
        <p:spPr>
          <a:xfrm>
            <a:off x="1028700" y="3287510"/>
            <a:ext cx="5495279" cy="1035050"/>
          </a:xfrm>
          <a:prstGeom prst="rect">
            <a:avLst/>
          </a:prstGeom>
        </p:spPr>
        <p:txBody>
          <a:bodyPr lIns="0" tIns="0" rIns="0" bIns="0" rtlCol="0" anchor="t">
            <a:spAutoFit/>
          </a:bodyPr>
          <a:lstStyle/>
          <a:p>
            <a:pPr marL="0" lvl="0" indent="0" algn="r">
              <a:lnSpc>
                <a:spcPts val="3999"/>
              </a:lnSpc>
              <a:spcBef>
                <a:spcPct val="0"/>
              </a:spcBef>
            </a:pPr>
            <a:r>
              <a:rPr lang="en-US" sz="3999" b="1" spc="-79">
                <a:solidFill>
                  <a:srgbClr val="000000"/>
                </a:solidFill>
                <a:latin typeface="Proxima Nova Bold"/>
                <a:ea typeface="Proxima Nova Bold"/>
                <a:cs typeface="Proxima Nova Bold"/>
                <a:sym typeface="Proxima Nova Bold"/>
              </a:rPr>
              <a:t>Access anything, just from your Wrists </a:t>
            </a:r>
          </a:p>
        </p:txBody>
      </p:sp>
      <p:sp>
        <p:nvSpPr>
          <p:cNvPr id="4" name="TextBox 4"/>
          <p:cNvSpPr txBox="1"/>
          <p:nvPr/>
        </p:nvSpPr>
        <p:spPr>
          <a:xfrm>
            <a:off x="3390754" y="4568940"/>
            <a:ext cx="3133226" cy="379095"/>
          </a:xfrm>
          <a:prstGeom prst="rect">
            <a:avLst/>
          </a:prstGeom>
        </p:spPr>
        <p:txBody>
          <a:bodyPr lIns="0" tIns="0" rIns="0" bIns="0" rtlCol="0" anchor="t">
            <a:spAutoFit/>
          </a:bodyPr>
          <a:lstStyle/>
          <a:p>
            <a:pPr marL="0" lvl="0" indent="0" algn="r">
              <a:lnSpc>
                <a:spcPts val="3119"/>
              </a:lnSpc>
              <a:spcBef>
                <a:spcPct val="0"/>
              </a:spcBef>
            </a:pPr>
            <a:r>
              <a:rPr lang="en-US" sz="2399" b="1">
                <a:solidFill>
                  <a:srgbClr val="7252A5"/>
                </a:solidFill>
                <a:latin typeface="Proxima Nova Bold"/>
                <a:ea typeface="Proxima Nova Bold"/>
                <a:cs typeface="Proxima Nova Bold"/>
                <a:sym typeface="Proxima Nova Bold"/>
              </a:rPr>
              <a:t>From phone to watch</a:t>
            </a:r>
          </a:p>
        </p:txBody>
      </p:sp>
      <p:grpSp>
        <p:nvGrpSpPr>
          <p:cNvPr id="5" name="Group 5"/>
          <p:cNvGrpSpPr/>
          <p:nvPr/>
        </p:nvGrpSpPr>
        <p:grpSpPr>
          <a:xfrm>
            <a:off x="11764021" y="3766820"/>
            <a:ext cx="5737605" cy="1358900"/>
            <a:chOff x="0" y="0"/>
            <a:chExt cx="7650139" cy="1811867"/>
          </a:xfrm>
        </p:grpSpPr>
        <p:sp>
          <p:nvSpPr>
            <p:cNvPr id="6" name="TextBox 6"/>
            <p:cNvSpPr txBox="1"/>
            <p:nvPr/>
          </p:nvSpPr>
          <p:spPr>
            <a:xfrm>
              <a:off x="1004561" y="-47625"/>
              <a:ext cx="6645579" cy="1859492"/>
            </a:xfrm>
            <a:prstGeom prst="rect">
              <a:avLst/>
            </a:prstGeom>
          </p:spPr>
          <p:txBody>
            <a:bodyPr lIns="0" tIns="0" rIns="0" bIns="0" rtlCol="0" anchor="t">
              <a:spAutoFit/>
            </a:bodyPr>
            <a:lstStyle/>
            <a:p>
              <a:pPr algn="l">
                <a:lnSpc>
                  <a:spcPts val="2800"/>
                </a:lnSpc>
              </a:pPr>
              <a:r>
                <a:rPr lang="en-US" sz="2000">
                  <a:solidFill>
                    <a:srgbClr val="000000"/>
                  </a:solidFill>
                  <a:latin typeface="Proxima Nova"/>
                  <a:ea typeface="Proxima Nova"/>
                  <a:cs typeface="Proxima Nova"/>
                  <a:sym typeface="Proxima Nova"/>
                </a:rPr>
                <a:t>In the US, around 59% of smartwatch/fitness tracker users have an Apple Watch, and nearly 80% of Apple iPhone owners also own an Apple Watch.</a:t>
              </a:r>
            </a:p>
          </p:txBody>
        </p:sp>
        <p:sp>
          <p:nvSpPr>
            <p:cNvPr id="7" name="TextBox 7"/>
            <p:cNvSpPr txBox="1"/>
            <p:nvPr/>
          </p:nvSpPr>
          <p:spPr>
            <a:xfrm>
              <a:off x="0" y="-12700"/>
              <a:ext cx="623561" cy="515620"/>
            </a:xfrm>
            <a:prstGeom prst="rect">
              <a:avLst/>
            </a:prstGeom>
          </p:spPr>
          <p:txBody>
            <a:bodyPr lIns="0" tIns="0" rIns="0" bIns="0" rtlCol="0" anchor="t">
              <a:spAutoFit/>
            </a:bodyPr>
            <a:lstStyle/>
            <a:p>
              <a:pPr marL="518158" lvl="1" indent="-259079" algn="r">
                <a:lnSpc>
                  <a:spcPts val="3359"/>
                </a:lnSpc>
                <a:buFont typeface="Arial"/>
                <a:buChar char="•"/>
              </a:pPr>
              <a:endParaRPr/>
            </a:p>
          </p:txBody>
        </p:sp>
      </p:grpSp>
      <p:grpSp>
        <p:nvGrpSpPr>
          <p:cNvPr id="8" name="Group 8"/>
          <p:cNvGrpSpPr/>
          <p:nvPr/>
        </p:nvGrpSpPr>
        <p:grpSpPr>
          <a:xfrm>
            <a:off x="11764021" y="1643456"/>
            <a:ext cx="4851829" cy="1358900"/>
            <a:chOff x="0" y="0"/>
            <a:chExt cx="6469105" cy="1811867"/>
          </a:xfrm>
        </p:grpSpPr>
        <p:sp>
          <p:nvSpPr>
            <p:cNvPr id="9" name="TextBox 9"/>
            <p:cNvSpPr txBox="1"/>
            <p:nvPr/>
          </p:nvSpPr>
          <p:spPr>
            <a:xfrm>
              <a:off x="1004561" y="-47625"/>
              <a:ext cx="5464544" cy="1859492"/>
            </a:xfrm>
            <a:prstGeom prst="rect">
              <a:avLst/>
            </a:prstGeom>
          </p:spPr>
          <p:txBody>
            <a:bodyPr lIns="0" tIns="0" rIns="0" bIns="0" rtlCol="0" anchor="t">
              <a:spAutoFit/>
            </a:bodyPr>
            <a:lstStyle/>
            <a:p>
              <a:pPr algn="l">
                <a:lnSpc>
                  <a:spcPts val="2800"/>
                </a:lnSpc>
              </a:pPr>
              <a:r>
                <a:rPr lang="en-US" sz="2000">
                  <a:solidFill>
                    <a:srgbClr val="000000"/>
                  </a:solidFill>
                  <a:latin typeface="Proxima Nova"/>
                  <a:ea typeface="Proxima Nova"/>
                  <a:cs typeface="Proxima Nova"/>
                  <a:sym typeface="Proxima Nova"/>
                </a:rPr>
                <a:t>Announced in September 2014, and released on April 24, 2015. Sold 81.2 million units from 2015 to the end of 2024 </a:t>
              </a:r>
            </a:p>
          </p:txBody>
        </p:sp>
        <p:sp>
          <p:nvSpPr>
            <p:cNvPr id="10" name="TextBox 10"/>
            <p:cNvSpPr txBox="1"/>
            <p:nvPr/>
          </p:nvSpPr>
          <p:spPr>
            <a:xfrm>
              <a:off x="0" y="-12700"/>
              <a:ext cx="623561" cy="515620"/>
            </a:xfrm>
            <a:prstGeom prst="rect">
              <a:avLst/>
            </a:prstGeom>
          </p:spPr>
          <p:txBody>
            <a:bodyPr lIns="0" tIns="0" rIns="0" bIns="0" rtlCol="0" anchor="t">
              <a:spAutoFit/>
            </a:bodyPr>
            <a:lstStyle/>
            <a:p>
              <a:pPr marL="518158" lvl="1" indent="-259079" algn="r">
                <a:lnSpc>
                  <a:spcPts val="3359"/>
                </a:lnSpc>
                <a:buFont typeface="Arial"/>
                <a:buChar char="•"/>
              </a:pPr>
              <a:endParaRPr/>
            </a:p>
          </p:txBody>
        </p:sp>
      </p:grpSp>
      <p:grpSp>
        <p:nvGrpSpPr>
          <p:cNvPr id="11" name="Group 11"/>
          <p:cNvGrpSpPr/>
          <p:nvPr/>
        </p:nvGrpSpPr>
        <p:grpSpPr>
          <a:xfrm>
            <a:off x="11766077" y="5887720"/>
            <a:ext cx="4851829" cy="1006475"/>
            <a:chOff x="0" y="0"/>
            <a:chExt cx="6469105" cy="1341967"/>
          </a:xfrm>
        </p:grpSpPr>
        <p:sp>
          <p:nvSpPr>
            <p:cNvPr id="12" name="TextBox 12"/>
            <p:cNvSpPr txBox="1"/>
            <p:nvPr/>
          </p:nvSpPr>
          <p:spPr>
            <a:xfrm>
              <a:off x="1004561" y="-47625"/>
              <a:ext cx="5464544" cy="1389592"/>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The Apple Watch changed the way people track their fitness goals, health, and journey. </a:t>
              </a:r>
            </a:p>
          </p:txBody>
        </p:sp>
        <p:sp>
          <p:nvSpPr>
            <p:cNvPr id="13" name="TextBox 13"/>
            <p:cNvSpPr txBox="1"/>
            <p:nvPr/>
          </p:nvSpPr>
          <p:spPr>
            <a:xfrm>
              <a:off x="0" y="-12700"/>
              <a:ext cx="623561" cy="515620"/>
            </a:xfrm>
            <a:prstGeom prst="rect">
              <a:avLst/>
            </a:prstGeom>
          </p:spPr>
          <p:txBody>
            <a:bodyPr lIns="0" tIns="0" rIns="0" bIns="0" rtlCol="0" anchor="t">
              <a:spAutoFit/>
            </a:bodyPr>
            <a:lstStyle/>
            <a:p>
              <a:pPr marL="518158" lvl="1" indent="-259079" algn="r">
                <a:lnSpc>
                  <a:spcPts val="3359"/>
                </a:lnSpc>
                <a:buFont typeface="Arial"/>
                <a:buChar char="•"/>
              </a:pPr>
              <a:endParaRPr/>
            </a:p>
          </p:txBody>
        </p:sp>
      </p:grpSp>
      <p:sp>
        <p:nvSpPr>
          <p:cNvPr id="14" name="Freeform 14"/>
          <p:cNvSpPr/>
          <p:nvPr/>
        </p:nvSpPr>
        <p:spPr>
          <a:xfrm>
            <a:off x="6969598" y="1643456"/>
            <a:ext cx="4348805" cy="7000088"/>
          </a:xfrm>
          <a:custGeom>
            <a:avLst/>
            <a:gdLst/>
            <a:ahLst/>
            <a:cxnLst/>
            <a:rect l="l" t="t" r="r" b="b"/>
            <a:pathLst>
              <a:path w="4348805" h="7000088">
                <a:moveTo>
                  <a:pt x="0" y="0"/>
                </a:moveTo>
                <a:lnTo>
                  <a:pt x="4348804" y="0"/>
                </a:lnTo>
                <a:lnTo>
                  <a:pt x="4348804" y="7000088"/>
                </a:lnTo>
                <a:lnTo>
                  <a:pt x="0" y="7000088"/>
                </a:lnTo>
                <a:lnTo>
                  <a:pt x="0" y="0"/>
                </a:lnTo>
                <a:close/>
              </a:path>
            </a:pathLst>
          </a:custGeom>
          <a:blipFill>
            <a:blip r:embed="rId2"/>
            <a:stretch>
              <a:fillRect/>
            </a:stretch>
          </a:blipFill>
        </p:spPr>
        <p:txBody>
          <a:bodyPr/>
          <a:lstStyle/>
          <a:p>
            <a:endParaRPr lang="en-US"/>
          </a:p>
        </p:txBody>
      </p:sp>
      <p:grpSp>
        <p:nvGrpSpPr>
          <p:cNvPr id="15" name="Group 15"/>
          <p:cNvGrpSpPr/>
          <p:nvPr/>
        </p:nvGrpSpPr>
        <p:grpSpPr>
          <a:xfrm>
            <a:off x="7636786" y="3211310"/>
            <a:ext cx="2933700" cy="3600450"/>
            <a:chOff x="0" y="0"/>
            <a:chExt cx="815487" cy="1000825"/>
          </a:xfrm>
        </p:grpSpPr>
        <p:sp>
          <p:nvSpPr>
            <p:cNvPr id="16" name="Freeform 16"/>
            <p:cNvSpPr/>
            <p:nvPr/>
          </p:nvSpPr>
          <p:spPr>
            <a:xfrm>
              <a:off x="0" y="0"/>
              <a:ext cx="815487" cy="1000825"/>
            </a:xfrm>
            <a:custGeom>
              <a:avLst/>
              <a:gdLst/>
              <a:ahLst/>
              <a:cxnLst/>
              <a:rect l="l" t="t" r="r" b="b"/>
              <a:pathLst>
                <a:path w="815487" h="1000825">
                  <a:moveTo>
                    <a:pt x="145143" y="0"/>
                  </a:moveTo>
                  <a:lnTo>
                    <a:pt x="670344" y="0"/>
                  </a:lnTo>
                  <a:cubicBezTo>
                    <a:pt x="750504" y="0"/>
                    <a:pt x="815487" y="64983"/>
                    <a:pt x="815487" y="145143"/>
                  </a:cubicBezTo>
                  <a:lnTo>
                    <a:pt x="815487" y="855682"/>
                  </a:lnTo>
                  <a:cubicBezTo>
                    <a:pt x="815487" y="894176"/>
                    <a:pt x="800195" y="931094"/>
                    <a:pt x="772975" y="958313"/>
                  </a:cubicBezTo>
                  <a:cubicBezTo>
                    <a:pt x="745756" y="985533"/>
                    <a:pt x="708838" y="1000825"/>
                    <a:pt x="670344" y="1000825"/>
                  </a:cubicBezTo>
                  <a:lnTo>
                    <a:pt x="145143" y="1000825"/>
                  </a:lnTo>
                  <a:cubicBezTo>
                    <a:pt x="64983" y="1000825"/>
                    <a:pt x="0" y="935842"/>
                    <a:pt x="0" y="855682"/>
                  </a:cubicBezTo>
                  <a:lnTo>
                    <a:pt x="0" y="145143"/>
                  </a:lnTo>
                  <a:cubicBezTo>
                    <a:pt x="0" y="64983"/>
                    <a:pt x="64983" y="0"/>
                    <a:pt x="145143" y="0"/>
                  </a:cubicBezTo>
                  <a:close/>
                </a:path>
              </a:pathLst>
            </a:custGeom>
            <a:blipFill>
              <a:blip r:embed="rId3"/>
              <a:stretch>
                <a:fillRect l="-42624" r="-42624"/>
              </a:stretch>
            </a:blipFill>
          </p:spPr>
          <p:txBody>
            <a:bodyPr/>
            <a:lstStyle/>
            <a:p>
              <a:endParaRPr lang="en-US"/>
            </a:p>
          </p:txBody>
        </p:sp>
      </p:grpSp>
      <p:sp>
        <p:nvSpPr>
          <p:cNvPr id="17" name="TextBox 17"/>
          <p:cNvSpPr txBox="1"/>
          <p:nvPr/>
        </p:nvSpPr>
        <p:spPr>
          <a:xfrm>
            <a:off x="2354229" y="5309985"/>
            <a:ext cx="4169750" cy="1054100"/>
          </a:xfrm>
          <a:prstGeom prst="rect">
            <a:avLst/>
          </a:prstGeom>
        </p:spPr>
        <p:txBody>
          <a:bodyPr lIns="0" tIns="0" rIns="0" bIns="0" rtlCol="0" anchor="t">
            <a:spAutoFit/>
          </a:bodyPr>
          <a:lstStyle/>
          <a:p>
            <a:pPr algn="r">
              <a:lnSpc>
                <a:spcPts val="2800"/>
              </a:lnSpc>
              <a:spcBef>
                <a:spcPct val="0"/>
              </a:spcBef>
            </a:pPr>
            <a:r>
              <a:rPr lang="en-US" sz="2000" spc="-10">
                <a:solidFill>
                  <a:srgbClr val="000000"/>
                </a:solidFill>
                <a:latin typeface="Proxima Nova"/>
                <a:ea typeface="Proxima Nova"/>
                <a:cs typeface="Proxima Nova"/>
                <a:sym typeface="Proxima Nova"/>
              </a:rPr>
              <a:t>The apple watch is a smartwatch that allows one to track their health, productivity, and fitness journey.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Freeform 3"/>
          <p:cNvSpPr/>
          <p:nvPr/>
        </p:nvSpPr>
        <p:spPr>
          <a:xfrm>
            <a:off x="6988648" y="1664411"/>
            <a:ext cx="4348805" cy="7000088"/>
          </a:xfrm>
          <a:custGeom>
            <a:avLst/>
            <a:gdLst/>
            <a:ahLst/>
            <a:cxnLst/>
            <a:rect l="l" t="t" r="r" b="b"/>
            <a:pathLst>
              <a:path w="4348805" h="7000088">
                <a:moveTo>
                  <a:pt x="0" y="0"/>
                </a:moveTo>
                <a:lnTo>
                  <a:pt x="4348804" y="0"/>
                </a:lnTo>
                <a:lnTo>
                  <a:pt x="4348804" y="7000088"/>
                </a:lnTo>
                <a:lnTo>
                  <a:pt x="0" y="7000088"/>
                </a:lnTo>
                <a:lnTo>
                  <a:pt x="0" y="0"/>
                </a:lnTo>
                <a:close/>
              </a:path>
            </a:pathLst>
          </a:custGeom>
          <a:blipFill>
            <a:blip r:embed="rId2"/>
            <a:stretch>
              <a:fillRect t="-202" b="-202"/>
            </a:stretch>
          </a:blipFill>
        </p:spPr>
        <p:txBody>
          <a:bodyPr/>
          <a:lstStyle/>
          <a:p>
            <a:endParaRPr lang="en-US"/>
          </a:p>
        </p:txBody>
      </p:sp>
      <p:grpSp>
        <p:nvGrpSpPr>
          <p:cNvPr id="4" name="Group 4"/>
          <p:cNvGrpSpPr/>
          <p:nvPr/>
        </p:nvGrpSpPr>
        <p:grpSpPr>
          <a:xfrm>
            <a:off x="7636786" y="3211310"/>
            <a:ext cx="2933700" cy="3600450"/>
            <a:chOff x="0" y="0"/>
            <a:chExt cx="815487" cy="1000825"/>
          </a:xfrm>
        </p:grpSpPr>
        <p:sp>
          <p:nvSpPr>
            <p:cNvPr id="5" name="Freeform 5"/>
            <p:cNvSpPr/>
            <p:nvPr/>
          </p:nvSpPr>
          <p:spPr>
            <a:xfrm>
              <a:off x="0" y="0"/>
              <a:ext cx="815487" cy="1000825"/>
            </a:xfrm>
            <a:custGeom>
              <a:avLst/>
              <a:gdLst/>
              <a:ahLst/>
              <a:cxnLst/>
              <a:rect l="l" t="t" r="r" b="b"/>
              <a:pathLst>
                <a:path w="815487" h="1000825">
                  <a:moveTo>
                    <a:pt x="145143" y="0"/>
                  </a:moveTo>
                  <a:lnTo>
                    <a:pt x="670344" y="0"/>
                  </a:lnTo>
                  <a:cubicBezTo>
                    <a:pt x="750504" y="0"/>
                    <a:pt x="815487" y="64983"/>
                    <a:pt x="815487" y="145143"/>
                  </a:cubicBezTo>
                  <a:lnTo>
                    <a:pt x="815487" y="855682"/>
                  </a:lnTo>
                  <a:cubicBezTo>
                    <a:pt x="815487" y="894176"/>
                    <a:pt x="800195" y="931094"/>
                    <a:pt x="772975" y="958313"/>
                  </a:cubicBezTo>
                  <a:cubicBezTo>
                    <a:pt x="745756" y="985533"/>
                    <a:pt x="708838" y="1000825"/>
                    <a:pt x="670344" y="1000825"/>
                  </a:cubicBezTo>
                  <a:lnTo>
                    <a:pt x="145143" y="1000825"/>
                  </a:lnTo>
                  <a:cubicBezTo>
                    <a:pt x="64983" y="1000825"/>
                    <a:pt x="0" y="935842"/>
                    <a:pt x="0" y="855682"/>
                  </a:cubicBezTo>
                  <a:lnTo>
                    <a:pt x="0" y="145143"/>
                  </a:lnTo>
                  <a:cubicBezTo>
                    <a:pt x="0" y="64983"/>
                    <a:pt x="64983" y="0"/>
                    <a:pt x="145143" y="0"/>
                  </a:cubicBezTo>
                  <a:close/>
                </a:path>
              </a:pathLst>
            </a:custGeom>
            <a:blipFill>
              <a:blip r:embed="rId3"/>
              <a:stretch>
                <a:fillRect t="-11111" b="-11111"/>
              </a:stretch>
            </a:blipFill>
          </p:spPr>
          <p:txBody>
            <a:bodyPr/>
            <a:lstStyle/>
            <a:p>
              <a:endParaRPr lang="en-US"/>
            </a:p>
          </p:txBody>
        </p:sp>
      </p:grpSp>
      <p:sp>
        <p:nvSpPr>
          <p:cNvPr id="6" name="TextBox 6"/>
          <p:cNvSpPr txBox="1"/>
          <p:nvPr/>
        </p:nvSpPr>
        <p:spPr>
          <a:xfrm>
            <a:off x="1028700" y="1213521"/>
            <a:ext cx="5495279" cy="1539875"/>
          </a:xfrm>
          <a:prstGeom prst="rect">
            <a:avLst/>
          </a:prstGeom>
        </p:spPr>
        <p:txBody>
          <a:bodyPr lIns="0" tIns="0" rIns="0" bIns="0" rtlCol="0" anchor="t">
            <a:spAutoFit/>
          </a:bodyPr>
          <a:lstStyle/>
          <a:p>
            <a:pPr marL="0" lvl="0" indent="0" algn="r">
              <a:lnSpc>
                <a:spcPts val="3999"/>
              </a:lnSpc>
              <a:spcBef>
                <a:spcPct val="0"/>
              </a:spcBef>
            </a:pPr>
            <a:r>
              <a:rPr lang="en-US" sz="3999" b="1" spc="-79">
                <a:solidFill>
                  <a:srgbClr val="000000"/>
                </a:solidFill>
                <a:latin typeface="Proxima Nova Bold"/>
                <a:ea typeface="Proxima Nova Bold"/>
                <a:cs typeface="Proxima Nova Bold"/>
                <a:sym typeface="Proxima Nova Bold"/>
              </a:rPr>
              <a:t>Apple Watch is a Dominate Device in the World of Fitness</a:t>
            </a:r>
          </a:p>
        </p:txBody>
      </p:sp>
      <p:sp>
        <p:nvSpPr>
          <p:cNvPr id="7" name="TextBox 7"/>
          <p:cNvSpPr txBox="1"/>
          <p:nvPr/>
        </p:nvSpPr>
        <p:spPr>
          <a:xfrm>
            <a:off x="2609853" y="3025700"/>
            <a:ext cx="3878083" cy="379095"/>
          </a:xfrm>
          <a:prstGeom prst="rect">
            <a:avLst/>
          </a:prstGeom>
        </p:spPr>
        <p:txBody>
          <a:bodyPr lIns="0" tIns="0" rIns="0" bIns="0" rtlCol="0" anchor="t">
            <a:spAutoFit/>
          </a:bodyPr>
          <a:lstStyle/>
          <a:p>
            <a:pPr marL="0" lvl="0" indent="0" algn="r">
              <a:lnSpc>
                <a:spcPts val="3119"/>
              </a:lnSpc>
              <a:spcBef>
                <a:spcPct val="0"/>
              </a:spcBef>
            </a:pPr>
            <a:r>
              <a:rPr lang="en-US" sz="2399" b="1">
                <a:solidFill>
                  <a:srgbClr val="7252A5"/>
                </a:solidFill>
                <a:latin typeface="Proxima Nova Bold"/>
                <a:ea typeface="Proxima Nova Bold"/>
                <a:cs typeface="Proxima Nova Bold"/>
                <a:sym typeface="Proxima Nova Bold"/>
              </a:rPr>
              <a:t>Apple Watch Significance </a:t>
            </a:r>
          </a:p>
        </p:txBody>
      </p:sp>
      <p:sp>
        <p:nvSpPr>
          <p:cNvPr id="8" name="TextBox 8"/>
          <p:cNvSpPr txBox="1"/>
          <p:nvPr/>
        </p:nvSpPr>
        <p:spPr>
          <a:xfrm>
            <a:off x="1893295" y="4269720"/>
            <a:ext cx="4809603" cy="2111375"/>
          </a:xfrm>
          <a:prstGeom prst="rect">
            <a:avLst/>
          </a:prstGeom>
        </p:spPr>
        <p:txBody>
          <a:bodyPr lIns="0" tIns="0" rIns="0" bIns="0" rtlCol="0" anchor="t">
            <a:spAutoFit/>
          </a:bodyPr>
          <a:lstStyle/>
          <a:p>
            <a:pPr algn="l">
              <a:lnSpc>
                <a:spcPts val="2800"/>
              </a:lnSpc>
            </a:pPr>
            <a:r>
              <a:rPr lang="en-US" sz="2000">
                <a:solidFill>
                  <a:srgbClr val="000000"/>
                </a:solidFill>
                <a:latin typeface="Proxima Nova"/>
                <a:ea typeface="Proxima Nova"/>
                <a:cs typeface="Proxima Nova"/>
                <a:sym typeface="Proxima Nova"/>
              </a:rPr>
              <a:t>The Apple Watch is loved by many users in the Apple world. Its users stretch from teens and elders who enjoy using their watch for everyday task such as step tracking, fitness goals, and even health measures.</a:t>
            </a:r>
          </a:p>
        </p:txBody>
      </p:sp>
      <p:sp>
        <p:nvSpPr>
          <p:cNvPr id="9" name="TextBox 9"/>
          <p:cNvSpPr txBox="1"/>
          <p:nvPr/>
        </p:nvSpPr>
        <p:spPr>
          <a:xfrm>
            <a:off x="12116844" y="3772570"/>
            <a:ext cx="5440696" cy="3521075"/>
          </a:xfrm>
          <a:prstGeom prst="rect">
            <a:avLst/>
          </a:prstGeom>
        </p:spPr>
        <p:txBody>
          <a:bodyPr lIns="0" tIns="0" rIns="0" bIns="0" rtlCol="0" anchor="t">
            <a:spAutoFit/>
          </a:bodyPr>
          <a:lstStyle/>
          <a:p>
            <a:pPr algn="l">
              <a:lnSpc>
                <a:spcPts val="2800"/>
              </a:lnSpc>
            </a:pPr>
            <a:r>
              <a:rPr lang="en-US" sz="2000">
                <a:solidFill>
                  <a:srgbClr val="000000"/>
                </a:solidFill>
                <a:latin typeface="Proxima Nova"/>
                <a:ea typeface="Proxima Nova"/>
                <a:cs typeface="Proxima Nova"/>
                <a:sym typeface="Proxima Nova"/>
              </a:rPr>
              <a:t>People favor the Apple Watch because it helps them reach health goals and monitor their ECG, which is perfect for those with heart rhythm problems. New models include sensors for glucose, oxygen levels, and sleep, making the watch a major catalyst of innovation for people with health issues. Loved by millions, it can even save lives with its easy-to-use emergency SOS feature that alerts police, family, or friends when needed.</a:t>
            </a:r>
          </a:p>
        </p:txBody>
      </p:sp>
      <p:sp>
        <p:nvSpPr>
          <p:cNvPr id="10" name="TextBox 10"/>
          <p:cNvSpPr txBox="1"/>
          <p:nvPr/>
        </p:nvSpPr>
        <p:spPr>
          <a:xfrm>
            <a:off x="1961039" y="7246020"/>
            <a:ext cx="5084841" cy="1758950"/>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Th</a:t>
            </a:r>
            <a:r>
              <a:rPr lang="en-US" sz="2000" u="none" strike="noStrike" spc="-10">
                <a:solidFill>
                  <a:srgbClr val="000000"/>
                </a:solidFill>
                <a:latin typeface="Proxima Nova"/>
                <a:ea typeface="Proxima Nova"/>
                <a:cs typeface="Proxima Nova"/>
                <a:sym typeface="Proxima Nova"/>
              </a:rPr>
              <a:t>e Apple Watch works in fitness and health, but also handles communication, payments, and productivity on the daily. The watch uses voice commands with Siri and hands-off operations. </a:t>
            </a:r>
          </a:p>
        </p:txBody>
      </p:sp>
      <p:sp>
        <p:nvSpPr>
          <p:cNvPr id="11" name="TextBox 11"/>
          <p:cNvSpPr txBox="1"/>
          <p:nvPr/>
        </p:nvSpPr>
        <p:spPr>
          <a:xfrm>
            <a:off x="11434361" y="3782095"/>
            <a:ext cx="396734" cy="396240"/>
          </a:xfrm>
          <a:prstGeom prst="rect">
            <a:avLst/>
          </a:prstGeom>
        </p:spPr>
        <p:txBody>
          <a:bodyPr lIns="0" tIns="0" rIns="0" bIns="0" rtlCol="0" anchor="t">
            <a:spAutoFit/>
          </a:bodyPr>
          <a:lstStyle/>
          <a:p>
            <a:pPr marL="0" lvl="0" indent="0" algn="r">
              <a:lnSpc>
                <a:spcPts val="3359"/>
              </a:lnSpc>
              <a:spcBef>
                <a:spcPct val="0"/>
              </a:spcBef>
            </a:pPr>
            <a:r>
              <a:rPr lang="en-US" sz="2399" b="1">
                <a:solidFill>
                  <a:srgbClr val="7252A5"/>
                </a:solidFill>
                <a:latin typeface="Proxima Nova Bold"/>
                <a:ea typeface="Proxima Nova Bold"/>
                <a:cs typeface="Proxima Nova Bold"/>
                <a:sym typeface="Proxima Nova Bold"/>
              </a:rPr>
              <a:t>04</a:t>
            </a:r>
          </a:p>
        </p:txBody>
      </p:sp>
      <p:sp>
        <p:nvSpPr>
          <p:cNvPr id="12" name="TextBox 12"/>
          <p:cNvSpPr txBox="1"/>
          <p:nvPr/>
        </p:nvSpPr>
        <p:spPr>
          <a:xfrm>
            <a:off x="1207618" y="4298295"/>
            <a:ext cx="425620" cy="396240"/>
          </a:xfrm>
          <a:prstGeom prst="rect">
            <a:avLst/>
          </a:prstGeom>
        </p:spPr>
        <p:txBody>
          <a:bodyPr lIns="0" tIns="0" rIns="0" bIns="0" rtlCol="0" anchor="t">
            <a:spAutoFit/>
          </a:bodyPr>
          <a:lstStyle/>
          <a:p>
            <a:pPr marL="0" lvl="0" indent="0" algn="r">
              <a:lnSpc>
                <a:spcPts val="3359"/>
              </a:lnSpc>
              <a:spcBef>
                <a:spcPct val="0"/>
              </a:spcBef>
            </a:pPr>
            <a:r>
              <a:rPr lang="en-US" sz="2399" b="1" u="none" strike="noStrike">
                <a:solidFill>
                  <a:srgbClr val="7252A5"/>
                </a:solidFill>
                <a:latin typeface="Proxima Nova Bold"/>
                <a:ea typeface="Proxima Nova Bold"/>
                <a:cs typeface="Proxima Nova Bold"/>
                <a:sym typeface="Proxima Nova Bold"/>
              </a:rPr>
              <a:t>01</a:t>
            </a:r>
          </a:p>
        </p:txBody>
      </p:sp>
      <p:sp>
        <p:nvSpPr>
          <p:cNvPr id="13" name="TextBox 13"/>
          <p:cNvSpPr txBox="1"/>
          <p:nvPr/>
        </p:nvSpPr>
        <p:spPr>
          <a:xfrm>
            <a:off x="1207618" y="7274595"/>
            <a:ext cx="467670" cy="396240"/>
          </a:xfrm>
          <a:prstGeom prst="rect">
            <a:avLst/>
          </a:prstGeom>
        </p:spPr>
        <p:txBody>
          <a:bodyPr lIns="0" tIns="0" rIns="0" bIns="0" rtlCol="0" anchor="t">
            <a:spAutoFit/>
          </a:bodyPr>
          <a:lstStyle/>
          <a:p>
            <a:pPr marL="0" lvl="0" indent="0" algn="r">
              <a:lnSpc>
                <a:spcPts val="3359"/>
              </a:lnSpc>
              <a:spcBef>
                <a:spcPct val="0"/>
              </a:spcBef>
            </a:pPr>
            <a:r>
              <a:rPr lang="en-US" sz="2399" b="1">
                <a:solidFill>
                  <a:srgbClr val="7252A5"/>
                </a:solidFill>
                <a:latin typeface="Proxima Nova Bold"/>
                <a:ea typeface="Proxima Nova Bold"/>
                <a:cs typeface="Proxima Nova Bold"/>
                <a:sym typeface="Proxima Nova Bold"/>
              </a:rPr>
              <a:t>02</a:t>
            </a:r>
          </a:p>
        </p:txBody>
      </p:sp>
      <p:sp>
        <p:nvSpPr>
          <p:cNvPr id="14" name="TextBox 14"/>
          <p:cNvSpPr txBox="1"/>
          <p:nvPr/>
        </p:nvSpPr>
        <p:spPr>
          <a:xfrm>
            <a:off x="12116844" y="1042071"/>
            <a:ext cx="5440696" cy="1758950"/>
          </a:xfrm>
          <a:prstGeom prst="rect">
            <a:avLst/>
          </a:prstGeom>
        </p:spPr>
        <p:txBody>
          <a:bodyPr lIns="0" tIns="0" rIns="0" bIns="0" rtlCol="0" anchor="t">
            <a:spAutoFit/>
          </a:bodyPr>
          <a:lstStyle/>
          <a:p>
            <a:pPr algn="l">
              <a:lnSpc>
                <a:spcPts val="2800"/>
              </a:lnSpc>
            </a:pPr>
            <a:r>
              <a:rPr lang="en-US" sz="2000">
                <a:solidFill>
                  <a:srgbClr val="000000"/>
                </a:solidFill>
                <a:latin typeface="Proxima Nova"/>
                <a:ea typeface="Proxima Nova"/>
                <a:cs typeface="Proxima Nova"/>
                <a:sym typeface="Proxima Nova"/>
              </a:rPr>
              <a:t>Apple gives in trust to users by allowing calls and payments from the wrist. The watch also encourages users to “Stand” and take deep breaths, making users more inclined to interact and indulge in a healthier lifestyle.</a:t>
            </a:r>
          </a:p>
        </p:txBody>
      </p:sp>
      <p:sp>
        <p:nvSpPr>
          <p:cNvPr id="15" name="TextBox 15"/>
          <p:cNvSpPr txBox="1"/>
          <p:nvPr/>
        </p:nvSpPr>
        <p:spPr>
          <a:xfrm>
            <a:off x="11434361" y="1099221"/>
            <a:ext cx="396734" cy="396240"/>
          </a:xfrm>
          <a:prstGeom prst="rect">
            <a:avLst/>
          </a:prstGeom>
        </p:spPr>
        <p:txBody>
          <a:bodyPr lIns="0" tIns="0" rIns="0" bIns="0" rtlCol="0" anchor="t">
            <a:spAutoFit/>
          </a:bodyPr>
          <a:lstStyle/>
          <a:p>
            <a:pPr marL="0" lvl="0" indent="0" algn="r">
              <a:lnSpc>
                <a:spcPts val="3359"/>
              </a:lnSpc>
              <a:spcBef>
                <a:spcPct val="0"/>
              </a:spcBef>
            </a:pPr>
            <a:r>
              <a:rPr lang="en-US" sz="2399" b="1">
                <a:solidFill>
                  <a:srgbClr val="7252A5"/>
                </a:solidFill>
                <a:latin typeface="Proxima Nova Bold"/>
                <a:ea typeface="Proxima Nova Bold"/>
                <a:cs typeface="Proxima Nova Bold"/>
                <a:sym typeface="Proxima Nova Bold"/>
              </a:rPr>
              <a:t>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Freeform 3"/>
          <p:cNvSpPr/>
          <p:nvPr/>
        </p:nvSpPr>
        <p:spPr>
          <a:xfrm>
            <a:off x="7074601" y="3108913"/>
            <a:ext cx="3891147" cy="4069173"/>
          </a:xfrm>
          <a:custGeom>
            <a:avLst/>
            <a:gdLst/>
            <a:ahLst/>
            <a:cxnLst/>
            <a:rect l="l" t="t" r="r" b="b"/>
            <a:pathLst>
              <a:path w="3891147" h="4069173">
                <a:moveTo>
                  <a:pt x="0" y="0"/>
                </a:moveTo>
                <a:lnTo>
                  <a:pt x="3891148" y="0"/>
                </a:lnTo>
                <a:lnTo>
                  <a:pt x="3891148" y="4069174"/>
                </a:lnTo>
                <a:lnTo>
                  <a:pt x="0" y="4069174"/>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2877220"/>
            <a:ext cx="5495279" cy="530225"/>
          </a:xfrm>
          <a:prstGeom prst="rect">
            <a:avLst/>
          </a:prstGeom>
        </p:spPr>
        <p:txBody>
          <a:bodyPr lIns="0" tIns="0" rIns="0" bIns="0" rtlCol="0" anchor="t">
            <a:spAutoFit/>
          </a:bodyPr>
          <a:lstStyle/>
          <a:p>
            <a:pPr marL="0" lvl="0" indent="0" algn="r">
              <a:lnSpc>
                <a:spcPts val="3999"/>
              </a:lnSpc>
              <a:spcBef>
                <a:spcPct val="0"/>
              </a:spcBef>
            </a:pPr>
            <a:r>
              <a:rPr lang="en-US" sz="3999" b="1" spc="-79">
                <a:solidFill>
                  <a:srgbClr val="000000"/>
                </a:solidFill>
                <a:latin typeface="Proxima Nova Bold"/>
                <a:ea typeface="Proxima Nova Bold"/>
                <a:cs typeface="Proxima Nova Bold"/>
                <a:sym typeface="Proxima Nova Bold"/>
              </a:rPr>
              <a:t>AirPods Catalyst </a:t>
            </a:r>
          </a:p>
        </p:txBody>
      </p:sp>
      <p:sp>
        <p:nvSpPr>
          <p:cNvPr id="5" name="TextBox 5"/>
          <p:cNvSpPr txBox="1"/>
          <p:nvPr/>
        </p:nvSpPr>
        <p:spPr>
          <a:xfrm>
            <a:off x="2609853" y="3679749"/>
            <a:ext cx="3878083" cy="379095"/>
          </a:xfrm>
          <a:prstGeom prst="rect">
            <a:avLst/>
          </a:prstGeom>
        </p:spPr>
        <p:txBody>
          <a:bodyPr lIns="0" tIns="0" rIns="0" bIns="0" rtlCol="0" anchor="t">
            <a:spAutoFit/>
          </a:bodyPr>
          <a:lstStyle/>
          <a:p>
            <a:pPr marL="0" lvl="0" indent="0" algn="r">
              <a:lnSpc>
                <a:spcPts val="3119"/>
              </a:lnSpc>
              <a:spcBef>
                <a:spcPct val="0"/>
              </a:spcBef>
            </a:pPr>
            <a:r>
              <a:rPr lang="en-US" sz="2399" b="1">
                <a:solidFill>
                  <a:srgbClr val="7252A5"/>
                </a:solidFill>
                <a:latin typeface="Proxima Nova Bold"/>
                <a:ea typeface="Proxima Nova Bold"/>
                <a:cs typeface="Proxima Nova Bold"/>
                <a:sym typeface="Proxima Nova Bold"/>
              </a:rPr>
              <a:t>Better Listening </a:t>
            </a:r>
          </a:p>
        </p:txBody>
      </p:sp>
      <p:sp>
        <p:nvSpPr>
          <p:cNvPr id="6" name="TextBox 6"/>
          <p:cNvSpPr txBox="1"/>
          <p:nvPr/>
        </p:nvSpPr>
        <p:spPr>
          <a:xfrm>
            <a:off x="1893295" y="4269720"/>
            <a:ext cx="4809603" cy="1758950"/>
          </a:xfrm>
          <a:prstGeom prst="rect">
            <a:avLst/>
          </a:prstGeom>
        </p:spPr>
        <p:txBody>
          <a:bodyPr lIns="0" tIns="0" rIns="0" bIns="0" rtlCol="0" anchor="t">
            <a:spAutoFit/>
          </a:bodyPr>
          <a:lstStyle/>
          <a:p>
            <a:pPr algn="r">
              <a:lnSpc>
                <a:spcPts val="2800"/>
              </a:lnSpc>
            </a:pPr>
            <a:r>
              <a:rPr lang="en-US" sz="2000">
                <a:solidFill>
                  <a:srgbClr val="000000"/>
                </a:solidFill>
                <a:latin typeface="Proxima Nova"/>
                <a:ea typeface="Proxima Nova"/>
                <a:cs typeface="Proxima Nova"/>
                <a:sym typeface="Proxima Nova"/>
              </a:rPr>
              <a:t>Apple’s bluetooth earpods, known as the Airpods, is a significant catalyst in the world of listening to music and hearing.The AirPods are a staple in the Apple ecosystem and used by millions. </a:t>
            </a:r>
          </a:p>
        </p:txBody>
      </p:sp>
      <p:sp>
        <p:nvSpPr>
          <p:cNvPr id="7" name="TextBox 7"/>
          <p:cNvSpPr txBox="1"/>
          <p:nvPr/>
        </p:nvSpPr>
        <p:spPr>
          <a:xfrm>
            <a:off x="12019936" y="3520579"/>
            <a:ext cx="5440696" cy="1406525"/>
          </a:xfrm>
          <a:prstGeom prst="rect">
            <a:avLst/>
          </a:prstGeom>
        </p:spPr>
        <p:txBody>
          <a:bodyPr lIns="0" tIns="0" rIns="0" bIns="0" rtlCol="0" anchor="t">
            <a:spAutoFit/>
          </a:bodyPr>
          <a:lstStyle/>
          <a:p>
            <a:pPr algn="l">
              <a:lnSpc>
                <a:spcPts val="2800"/>
              </a:lnSpc>
            </a:pPr>
            <a:r>
              <a:rPr lang="en-US" sz="2000">
                <a:solidFill>
                  <a:srgbClr val="000000"/>
                </a:solidFill>
                <a:latin typeface="Proxima Nova"/>
                <a:ea typeface="Proxima Nova"/>
                <a:cs typeface="Proxima Nova"/>
                <a:sym typeface="Proxima Nova"/>
              </a:rPr>
              <a:t>According to analysts, Apple’s AirPods holds around 60% of the global wireless headphone market, demonstrating their strong industry presence and success. </a:t>
            </a:r>
          </a:p>
        </p:txBody>
      </p:sp>
      <p:sp>
        <p:nvSpPr>
          <p:cNvPr id="8" name="TextBox 8"/>
          <p:cNvSpPr txBox="1"/>
          <p:nvPr/>
        </p:nvSpPr>
        <p:spPr>
          <a:xfrm>
            <a:off x="12019936" y="5651003"/>
            <a:ext cx="5084841" cy="2111375"/>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AirPods are loved by millions. Not only are they great for listening to music with diffrent sterio features, but Apple was able to make features that allow everyone, esspecially people who are hard of hearing to enjoy AirPods as well! </a:t>
            </a:r>
          </a:p>
        </p:txBody>
      </p:sp>
      <p:sp>
        <p:nvSpPr>
          <p:cNvPr id="9" name="TextBox 9"/>
          <p:cNvSpPr txBox="1"/>
          <p:nvPr/>
        </p:nvSpPr>
        <p:spPr>
          <a:xfrm>
            <a:off x="11337452" y="3530104"/>
            <a:ext cx="396734" cy="396240"/>
          </a:xfrm>
          <a:prstGeom prst="rect">
            <a:avLst/>
          </a:prstGeom>
        </p:spPr>
        <p:txBody>
          <a:bodyPr lIns="0" tIns="0" rIns="0" bIns="0" rtlCol="0" anchor="t">
            <a:spAutoFit/>
          </a:bodyPr>
          <a:lstStyle/>
          <a:p>
            <a:pPr marL="518158" lvl="1" indent="-259079" algn="r">
              <a:lnSpc>
                <a:spcPts val="3359"/>
              </a:lnSpc>
              <a:buFont typeface="Arial"/>
              <a:buChar char="•"/>
            </a:pPr>
            <a:endParaRPr/>
          </a:p>
        </p:txBody>
      </p:sp>
      <p:sp>
        <p:nvSpPr>
          <p:cNvPr id="10" name="TextBox 10"/>
          <p:cNvSpPr txBox="1"/>
          <p:nvPr/>
        </p:nvSpPr>
        <p:spPr>
          <a:xfrm>
            <a:off x="11301984" y="5660528"/>
            <a:ext cx="467670" cy="396240"/>
          </a:xfrm>
          <a:prstGeom prst="rect">
            <a:avLst/>
          </a:prstGeom>
        </p:spPr>
        <p:txBody>
          <a:bodyPr lIns="0" tIns="0" rIns="0" bIns="0" rtlCol="0" anchor="t">
            <a:spAutoFit/>
          </a:bodyPr>
          <a:lstStyle/>
          <a:p>
            <a:pPr marL="518158" lvl="1" indent="-259079" algn="r">
              <a:lnSpc>
                <a:spcPts val="3359"/>
              </a:lnSpc>
              <a:buFont typeface="Arial"/>
              <a:buChar char="•"/>
            </a:pPr>
            <a:endParaRPr/>
          </a:p>
        </p:txBody>
      </p:sp>
      <p:sp>
        <p:nvSpPr>
          <p:cNvPr id="11" name="TextBox 11"/>
          <p:cNvSpPr txBox="1"/>
          <p:nvPr/>
        </p:nvSpPr>
        <p:spPr>
          <a:xfrm>
            <a:off x="12019936" y="1042071"/>
            <a:ext cx="5440696" cy="1758950"/>
          </a:xfrm>
          <a:prstGeom prst="rect">
            <a:avLst/>
          </a:prstGeom>
        </p:spPr>
        <p:txBody>
          <a:bodyPr lIns="0" tIns="0" rIns="0" bIns="0" rtlCol="0" anchor="t">
            <a:spAutoFit/>
          </a:bodyPr>
          <a:lstStyle/>
          <a:p>
            <a:pPr algn="l">
              <a:lnSpc>
                <a:spcPts val="2800"/>
              </a:lnSpc>
            </a:pPr>
            <a:r>
              <a:rPr lang="en-US" sz="2000">
                <a:solidFill>
                  <a:srgbClr val="000000"/>
                </a:solidFill>
                <a:latin typeface="Proxima Nova"/>
                <a:ea typeface="Proxima Nova"/>
                <a:cs typeface="Proxima Nova"/>
                <a:sym typeface="Proxima Nova"/>
              </a:rPr>
              <a:t>AirPods were released on December 13, 2026. Throughout the years, different generations of the earpods had been released, e.g. AirPods Pro, and later models, were released on different dates throughout the following years.  </a:t>
            </a:r>
          </a:p>
        </p:txBody>
      </p:sp>
      <p:sp>
        <p:nvSpPr>
          <p:cNvPr id="12" name="TextBox 12"/>
          <p:cNvSpPr txBox="1"/>
          <p:nvPr/>
        </p:nvSpPr>
        <p:spPr>
          <a:xfrm>
            <a:off x="11337452" y="1051596"/>
            <a:ext cx="396734" cy="396240"/>
          </a:xfrm>
          <a:prstGeom prst="rect">
            <a:avLst/>
          </a:prstGeom>
        </p:spPr>
        <p:txBody>
          <a:bodyPr lIns="0" tIns="0" rIns="0" bIns="0" rtlCol="0" anchor="t">
            <a:spAutoFit/>
          </a:bodyPr>
          <a:lstStyle/>
          <a:p>
            <a:pPr marL="518158" lvl="1" indent="-259079" algn="r">
              <a:lnSpc>
                <a:spcPts val="3359"/>
              </a:lnSpc>
              <a:buFont typeface="Arial"/>
              <a:buChar char="•"/>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85775" y="485775"/>
            <a:ext cx="17316450" cy="9315450"/>
          </a:xfrm>
          <a:prstGeom prst="rect">
            <a:avLst/>
          </a:prstGeom>
          <a:solidFill>
            <a:srgbClr val="EBEBEB"/>
          </a:solidFill>
        </p:spPr>
        <p:txBody>
          <a:bodyPr/>
          <a:lstStyle/>
          <a:p>
            <a:endParaRPr lang="en-US"/>
          </a:p>
        </p:txBody>
      </p:sp>
      <p:sp>
        <p:nvSpPr>
          <p:cNvPr id="3" name="Freeform 3"/>
          <p:cNvSpPr/>
          <p:nvPr/>
        </p:nvSpPr>
        <p:spPr>
          <a:xfrm>
            <a:off x="7330451" y="2404105"/>
            <a:ext cx="3627098" cy="4836131"/>
          </a:xfrm>
          <a:custGeom>
            <a:avLst/>
            <a:gdLst/>
            <a:ahLst/>
            <a:cxnLst/>
            <a:rect l="l" t="t" r="r" b="b"/>
            <a:pathLst>
              <a:path w="3627098" h="4836131">
                <a:moveTo>
                  <a:pt x="0" y="0"/>
                </a:moveTo>
                <a:lnTo>
                  <a:pt x="3627098" y="0"/>
                </a:lnTo>
                <a:lnTo>
                  <a:pt x="3627098" y="4836131"/>
                </a:lnTo>
                <a:lnTo>
                  <a:pt x="0" y="4836131"/>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397234" y="1165896"/>
            <a:ext cx="5126746" cy="1035050"/>
          </a:xfrm>
          <a:prstGeom prst="rect">
            <a:avLst/>
          </a:prstGeom>
        </p:spPr>
        <p:txBody>
          <a:bodyPr lIns="0" tIns="0" rIns="0" bIns="0" rtlCol="0" anchor="t">
            <a:spAutoFit/>
          </a:bodyPr>
          <a:lstStyle/>
          <a:p>
            <a:pPr marL="0" lvl="0" indent="0" algn="r">
              <a:lnSpc>
                <a:spcPts val="3999"/>
              </a:lnSpc>
              <a:spcBef>
                <a:spcPct val="0"/>
              </a:spcBef>
            </a:pPr>
            <a:r>
              <a:rPr lang="en-US" sz="3999" b="1" spc="-79">
                <a:solidFill>
                  <a:srgbClr val="000000"/>
                </a:solidFill>
                <a:latin typeface="Proxima Nova Bold"/>
                <a:ea typeface="Proxima Nova Bold"/>
                <a:cs typeface="Proxima Nova Bold"/>
                <a:sym typeface="Proxima Nova Bold"/>
              </a:rPr>
              <a:t>AirPods and their Universial uses</a:t>
            </a:r>
          </a:p>
        </p:txBody>
      </p:sp>
      <p:sp>
        <p:nvSpPr>
          <p:cNvPr id="5" name="TextBox 5"/>
          <p:cNvSpPr txBox="1"/>
          <p:nvPr/>
        </p:nvSpPr>
        <p:spPr>
          <a:xfrm>
            <a:off x="2609853" y="2473250"/>
            <a:ext cx="3878083" cy="379095"/>
          </a:xfrm>
          <a:prstGeom prst="rect">
            <a:avLst/>
          </a:prstGeom>
        </p:spPr>
        <p:txBody>
          <a:bodyPr lIns="0" tIns="0" rIns="0" bIns="0" rtlCol="0" anchor="t">
            <a:spAutoFit/>
          </a:bodyPr>
          <a:lstStyle/>
          <a:p>
            <a:pPr marL="0" lvl="0" indent="0" algn="r">
              <a:lnSpc>
                <a:spcPts val="3119"/>
              </a:lnSpc>
              <a:spcBef>
                <a:spcPct val="0"/>
              </a:spcBef>
            </a:pPr>
            <a:r>
              <a:rPr lang="en-US" sz="2399" b="1">
                <a:solidFill>
                  <a:srgbClr val="7252A5"/>
                </a:solidFill>
                <a:latin typeface="Proxima Nova Bold"/>
                <a:ea typeface="Proxima Nova Bold"/>
                <a:cs typeface="Proxima Nova Bold"/>
                <a:sym typeface="Proxima Nova Bold"/>
              </a:rPr>
              <a:t>AirPod’s Significance </a:t>
            </a:r>
          </a:p>
        </p:txBody>
      </p:sp>
      <p:sp>
        <p:nvSpPr>
          <p:cNvPr id="6" name="TextBox 6"/>
          <p:cNvSpPr txBox="1"/>
          <p:nvPr/>
        </p:nvSpPr>
        <p:spPr>
          <a:xfrm>
            <a:off x="1893295" y="3063220"/>
            <a:ext cx="4809603" cy="1758950"/>
          </a:xfrm>
          <a:prstGeom prst="rect">
            <a:avLst/>
          </a:prstGeom>
        </p:spPr>
        <p:txBody>
          <a:bodyPr lIns="0" tIns="0" rIns="0" bIns="0" rtlCol="0" anchor="t">
            <a:spAutoFit/>
          </a:bodyPr>
          <a:lstStyle/>
          <a:p>
            <a:pPr algn="r">
              <a:lnSpc>
                <a:spcPts val="2800"/>
              </a:lnSpc>
            </a:pPr>
            <a:r>
              <a:rPr lang="en-US" sz="2000">
                <a:solidFill>
                  <a:srgbClr val="000000"/>
                </a:solidFill>
                <a:latin typeface="Proxima Nova"/>
                <a:ea typeface="Proxima Nova"/>
                <a:cs typeface="Proxima Nova"/>
                <a:sym typeface="Proxima Nova"/>
              </a:rPr>
              <a:t>Apple’s bluetooth earpods, known as the Airpods, is a significant catalyst in the world of listening to music and hearing.The AirPods are a staple in the Apple ecosystem and used by millions. </a:t>
            </a:r>
          </a:p>
        </p:txBody>
      </p:sp>
      <p:sp>
        <p:nvSpPr>
          <p:cNvPr id="7" name="TextBox 7"/>
          <p:cNvSpPr txBox="1"/>
          <p:nvPr/>
        </p:nvSpPr>
        <p:spPr>
          <a:xfrm>
            <a:off x="11984467" y="981075"/>
            <a:ext cx="5440696" cy="3168650"/>
          </a:xfrm>
          <a:prstGeom prst="rect">
            <a:avLst/>
          </a:prstGeom>
        </p:spPr>
        <p:txBody>
          <a:bodyPr lIns="0" tIns="0" rIns="0" bIns="0" rtlCol="0" anchor="t">
            <a:spAutoFit/>
          </a:bodyPr>
          <a:lstStyle/>
          <a:p>
            <a:pPr algn="l">
              <a:lnSpc>
                <a:spcPts val="2800"/>
              </a:lnSpc>
            </a:pPr>
            <a:r>
              <a:rPr lang="en-US" sz="2000">
                <a:solidFill>
                  <a:srgbClr val="000000"/>
                </a:solidFill>
                <a:latin typeface="Proxima Nova"/>
                <a:ea typeface="Proxima Nova"/>
                <a:cs typeface="Proxima Nova"/>
                <a:sym typeface="Proxima Nova"/>
              </a:rPr>
              <a:t>Apple added hearing assistance features in the latest AirPods, including transparency mode to amplify sound and reduce background noise, plus customizable audio settings for high and low frequencies.</a:t>
            </a:r>
          </a:p>
          <a:p>
            <a:pPr algn="l">
              <a:lnSpc>
                <a:spcPts val="2800"/>
              </a:lnSpc>
            </a:pPr>
            <a:endParaRPr lang="en-US" sz="2000">
              <a:solidFill>
                <a:srgbClr val="000000"/>
              </a:solidFill>
              <a:latin typeface="Proxima Nova"/>
              <a:ea typeface="Proxima Nova"/>
              <a:cs typeface="Proxima Nova"/>
              <a:sym typeface="Proxima Nova"/>
            </a:endParaRPr>
          </a:p>
          <a:p>
            <a:pPr algn="l">
              <a:lnSpc>
                <a:spcPts val="2800"/>
              </a:lnSpc>
            </a:pPr>
            <a:endParaRPr lang="en-US" sz="2000">
              <a:solidFill>
                <a:srgbClr val="000000"/>
              </a:solidFill>
              <a:latin typeface="Proxima Nova"/>
              <a:ea typeface="Proxima Nova"/>
              <a:cs typeface="Proxima Nova"/>
              <a:sym typeface="Proxima Nova"/>
            </a:endParaRPr>
          </a:p>
          <a:p>
            <a:pPr algn="l">
              <a:lnSpc>
                <a:spcPts val="2800"/>
              </a:lnSpc>
            </a:pPr>
            <a:endParaRPr lang="en-US" sz="2000">
              <a:solidFill>
                <a:srgbClr val="000000"/>
              </a:solidFill>
              <a:latin typeface="Proxima Nova"/>
              <a:ea typeface="Proxima Nova"/>
              <a:cs typeface="Proxima Nova"/>
              <a:sym typeface="Proxima Nova"/>
            </a:endParaRPr>
          </a:p>
          <a:p>
            <a:pPr algn="l">
              <a:lnSpc>
                <a:spcPts val="2800"/>
              </a:lnSpc>
            </a:pPr>
            <a:endParaRPr lang="en-US" sz="2000">
              <a:solidFill>
                <a:srgbClr val="000000"/>
              </a:solidFill>
              <a:latin typeface="Proxima Nova"/>
              <a:ea typeface="Proxima Nova"/>
              <a:cs typeface="Proxima Nova"/>
              <a:sym typeface="Proxima Nova"/>
            </a:endParaRPr>
          </a:p>
        </p:txBody>
      </p:sp>
      <p:sp>
        <p:nvSpPr>
          <p:cNvPr id="8" name="TextBox 8"/>
          <p:cNvSpPr txBox="1"/>
          <p:nvPr/>
        </p:nvSpPr>
        <p:spPr>
          <a:xfrm>
            <a:off x="11301984" y="990600"/>
            <a:ext cx="396734" cy="396240"/>
          </a:xfrm>
          <a:prstGeom prst="rect">
            <a:avLst/>
          </a:prstGeom>
        </p:spPr>
        <p:txBody>
          <a:bodyPr lIns="0" tIns="0" rIns="0" bIns="0" rtlCol="0" anchor="t">
            <a:spAutoFit/>
          </a:bodyPr>
          <a:lstStyle/>
          <a:p>
            <a:pPr algn="r">
              <a:lnSpc>
                <a:spcPts val="3359"/>
              </a:lnSpc>
            </a:pPr>
            <a:r>
              <a:rPr lang="en-US" sz="2399" b="1">
                <a:solidFill>
                  <a:srgbClr val="7252A5"/>
                </a:solidFill>
                <a:latin typeface="Proxima Nova Bold"/>
                <a:ea typeface="Proxima Nova Bold"/>
                <a:cs typeface="Proxima Nova Bold"/>
                <a:sym typeface="Proxima Nova Bold"/>
              </a:rPr>
              <a:t>02</a:t>
            </a:r>
          </a:p>
        </p:txBody>
      </p:sp>
      <p:grpSp>
        <p:nvGrpSpPr>
          <p:cNvPr id="9" name="Group 9"/>
          <p:cNvGrpSpPr/>
          <p:nvPr/>
        </p:nvGrpSpPr>
        <p:grpSpPr>
          <a:xfrm>
            <a:off x="11301984" y="6842125"/>
            <a:ext cx="5802793" cy="2416175"/>
            <a:chOff x="0" y="0"/>
            <a:chExt cx="7737057" cy="3221567"/>
          </a:xfrm>
        </p:grpSpPr>
        <p:sp>
          <p:nvSpPr>
            <p:cNvPr id="10" name="TextBox 10"/>
            <p:cNvSpPr txBox="1"/>
            <p:nvPr/>
          </p:nvSpPr>
          <p:spPr>
            <a:xfrm>
              <a:off x="957269" y="-47625"/>
              <a:ext cx="6779787" cy="3269192"/>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Another feature of AirPods is the built-in hearing test, which assesses hearing levels and creates personalized audio settings. This helps people with hearing disabilities use headphones and communicate more easily in noisy environments by reducing background noise.</a:t>
              </a:r>
            </a:p>
          </p:txBody>
        </p:sp>
        <p:sp>
          <p:nvSpPr>
            <p:cNvPr id="11" name="TextBox 11"/>
            <p:cNvSpPr txBox="1"/>
            <p:nvPr/>
          </p:nvSpPr>
          <p:spPr>
            <a:xfrm>
              <a:off x="0" y="-38100"/>
              <a:ext cx="623561" cy="515620"/>
            </a:xfrm>
            <a:prstGeom prst="rect">
              <a:avLst/>
            </a:prstGeom>
          </p:spPr>
          <p:txBody>
            <a:bodyPr lIns="0" tIns="0" rIns="0" bIns="0" rtlCol="0" anchor="t">
              <a:spAutoFit/>
            </a:bodyPr>
            <a:lstStyle/>
            <a:p>
              <a:pPr algn="r">
                <a:lnSpc>
                  <a:spcPts val="3359"/>
                </a:lnSpc>
              </a:pPr>
              <a:r>
                <a:rPr lang="en-US" sz="2399" b="1">
                  <a:solidFill>
                    <a:srgbClr val="7252A5"/>
                  </a:solidFill>
                  <a:latin typeface="Proxima Nova Bold"/>
                  <a:ea typeface="Proxima Nova Bold"/>
                  <a:cs typeface="Proxima Nova Bold"/>
                  <a:sym typeface="Proxima Nova Bold"/>
                </a:rPr>
                <a:t>04</a:t>
              </a:r>
            </a:p>
          </p:txBody>
        </p:sp>
      </p:grpSp>
      <p:sp>
        <p:nvSpPr>
          <p:cNvPr id="12" name="TextBox 12"/>
          <p:cNvSpPr txBox="1"/>
          <p:nvPr/>
        </p:nvSpPr>
        <p:spPr>
          <a:xfrm>
            <a:off x="1397234" y="5651003"/>
            <a:ext cx="5440696" cy="2816225"/>
          </a:xfrm>
          <a:prstGeom prst="rect">
            <a:avLst/>
          </a:prstGeom>
        </p:spPr>
        <p:txBody>
          <a:bodyPr lIns="0" tIns="0" rIns="0" bIns="0" rtlCol="0" anchor="t">
            <a:spAutoFit/>
          </a:bodyPr>
          <a:lstStyle/>
          <a:p>
            <a:pPr algn="l">
              <a:lnSpc>
                <a:spcPts val="2800"/>
              </a:lnSpc>
            </a:pPr>
            <a:r>
              <a:rPr lang="en-US" sz="2000">
                <a:solidFill>
                  <a:srgbClr val="000000"/>
                </a:solidFill>
                <a:latin typeface="Proxima Nova"/>
                <a:ea typeface="Proxima Nova"/>
                <a:cs typeface="Proxima Nova"/>
                <a:sym typeface="Proxima Nova"/>
              </a:rPr>
              <a:t> First launched in 2016, Apple was able to target main issues and goals that people were wanting. From changing songs with a tap to hearing aid features, AirPods connected with millions in the culture. They did more than play music; Apple made it easy for people with hearing disabilities to engage in conversations in loud environments.</a:t>
            </a:r>
          </a:p>
        </p:txBody>
      </p:sp>
      <p:sp>
        <p:nvSpPr>
          <p:cNvPr id="13" name="TextBox 13"/>
          <p:cNvSpPr txBox="1"/>
          <p:nvPr/>
        </p:nvSpPr>
        <p:spPr>
          <a:xfrm>
            <a:off x="714750" y="5660528"/>
            <a:ext cx="396734" cy="396240"/>
          </a:xfrm>
          <a:prstGeom prst="rect">
            <a:avLst/>
          </a:prstGeom>
        </p:spPr>
        <p:txBody>
          <a:bodyPr lIns="0" tIns="0" rIns="0" bIns="0" rtlCol="0" anchor="t">
            <a:spAutoFit/>
          </a:bodyPr>
          <a:lstStyle/>
          <a:p>
            <a:pPr algn="r">
              <a:lnSpc>
                <a:spcPts val="3359"/>
              </a:lnSpc>
            </a:pPr>
            <a:r>
              <a:rPr lang="en-US" sz="2399" b="1">
                <a:solidFill>
                  <a:srgbClr val="7252A5"/>
                </a:solidFill>
                <a:latin typeface="Proxima Nova Bold"/>
                <a:ea typeface="Proxima Nova Bold"/>
                <a:cs typeface="Proxima Nova Bold"/>
                <a:sym typeface="Proxima Nova Bold"/>
              </a:rPr>
              <a:t>01</a:t>
            </a:r>
          </a:p>
        </p:txBody>
      </p:sp>
      <p:grpSp>
        <p:nvGrpSpPr>
          <p:cNvPr id="14" name="Group 14"/>
          <p:cNvGrpSpPr/>
          <p:nvPr/>
        </p:nvGrpSpPr>
        <p:grpSpPr>
          <a:xfrm>
            <a:off x="11301984" y="3110845"/>
            <a:ext cx="5802793" cy="3121025"/>
            <a:chOff x="0" y="0"/>
            <a:chExt cx="7737057" cy="4161367"/>
          </a:xfrm>
        </p:grpSpPr>
        <p:sp>
          <p:nvSpPr>
            <p:cNvPr id="15" name="TextBox 15"/>
            <p:cNvSpPr txBox="1"/>
            <p:nvPr/>
          </p:nvSpPr>
          <p:spPr>
            <a:xfrm>
              <a:off x="957269" y="-47625"/>
              <a:ext cx="6779787" cy="4208992"/>
            </a:xfrm>
            <a:prstGeom prst="rect">
              <a:avLst/>
            </a:prstGeom>
          </p:spPr>
          <p:txBody>
            <a:bodyPr lIns="0" tIns="0" rIns="0" bIns="0" rtlCol="0" anchor="t">
              <a:spAutoFit/>
            </a:bodyPr>
            <a:lstStyle/>
            <a:p>
              <a:pPr algn="l">
                <a:lnSpc>
                  <a:spcPts val="2800"/>
                </a:lnSpc>
                <a:spcBef>
                  <a:spcPct val="0"/>
                </a:spcBef>
              </a:pPr>
              <a:r>
                <a:rPr lang="en-US" sz="2000" spc="-10">
                  <a:solidFill>
                    <a:srgbClr val="000000"/>
                  </a:solidFill>
                  <a:latin typeface="Proxima Nova"/>
                  <a:ea typeface="Proxima Nova"/>
                  <a:cs typeface="Proxima Nova"/>
                  <a:sym typeface="Proxima Nova"/>
                </a:rPr>
                <a:t>The automatic noise reduction feature reduces background and atmospheric noise, prioritizing speech clarity in crowded environments. AirPods also integrate with the Health app to monitor loud noise exposure and adjust settings automatically. Another feature, Live Listen, uses the iPhone as an enhanced microphone to make conversations clearer in noisy environments.</a:t>
              </a:r>
            </a:p>
          </p:txBody>
        </p:sp>
        <p:sp>
          <p:nvSpPr>
            <p:cNvPr id="16" name="TextBox 16"/>
            <p:cNvSpPr txBox="1"/>
            <p:nvPr/>
          </p:nvSpPr>
          <p:spPr>
            <a:xfrm>
              <a:off x="0" y="-38100"/>
              <a:ext cx="623561" cy="515620"/>
            </a:xfrm>
            <a:prstGeom prst="rect">
              <a:avLst/>
            </a:prstGeom>
          </p:spPr>
          <p:txBody>
            <a:bodyPr lIns="0" tIns="0" rIns="0" bIns="0" rtlCol="0" anchor="t">
              <a:spAutoFit/>
            </a:bodyPr>
            <a:lstStyle/>
            <a:p>
              <a:pPr algn="r">
                <a:lnSpc>
                  <a:spcPts val="3359"/>
                </a:lnSpc>
              </a:pPr>
              <a:r>
                <a:rPr lang="en-US" sz="2399" b="1">
                  <a:solidFill>
                    <a:srgbClr val="7252A5"/>
                  </a:solidFill>
                  <a:latin typeface="Proxima Nova Bold"/>
                  <a:ea typeface="Proxima Nova Bold"/>
                  <a:cs typeface="Proxima Nova Bold"/>
                  <a:sym typeface="Proxima Nova Bold"/>
                </a:rPr>
                <a:t>03</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1150</Words>
  <Application>Microsoft Macintosh PowerPoint</Application>
  <PresentationFormat>Custom</PresentationFormat>
  <Paragraphs>75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Proxima Nova Bold</vt:lpstr>
      <vt:lpstr>Arial</vt:lpstr>
      <vt:lpstr>Proxima Nova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is a Catalyst in Everyday Innovation</dc:title>
  <cp:lastModifiedBy>Daniel T Genzale</cp:lastModifiedBy>
  <cp:revision>1</cp:revision>
  <dcterms:created xsi:type="dcterms:W3CDTF">2006-08-16T00:00:00Z</dcterms:created>
  <dcterms:modified xsi:type="dcterms:W3CDTF">2025-11-30T18:43:29Z</dcterms:modified>
  <dc:identifier>DAG5p9qmlPM</dc:identifier>
</cp:coreProperties>
</file>